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54" r:id="rId1"/>
    <p:sldMasterId id="2147484205" r:id="rId2"/>
    <p:sldMasterId id="2147484243" r:id="rId3"/>
    <p:sldMasterId id="2147484256" r:id="rId4"/>
  </p:sldMasterIdLst>
  <p:notesMasterIdLst>
    <p:notesMasterId r:id="rId30"/>
  </p:notesMasterIdLst>
  <p:sldIdLst>
    <p:sldId id="256" r:id="rId5"/>
    <p:sldId id="532" r:id="rId6"/>
    <p:sldId id="555" r:id="rId7"/>
    <p:sldId id="556" r:id="rId8"/>
    <p:sldId id="580" r:id="rId9"/>
    <p:sldId id="581" r:id="rId10"/>
    <p:sldId id="582" r:id="rId11"/>
    <p:sldId id="583" r:id="rId12"/>
    <p:sldId id="584" r:id="rId13"/>
    <p:sldId id="585" r:id="rId14"/>
    <p:sldId id="586" r:id="rId15"/>
    <p:sldId id="587" r:id="rId16"/>
    <p:sldId id="579" r:id="rId17"/>
    <p:sldId id="567" r:id="rId18"/>
    <p:sldId id="568" r:id="rId19"/>
    <p:sldId id="551" r:id="rId20"/>
    <p:sldId id="569" r:id="rId21"/>
    <p:sldId id="554" r:id="rId22"/>
    <p:sldId id="552" r:id="rId23"/>
    <p:sldId id="577" r:id="rId24"/>
    <p:sldId id="573" r:id="rId25"/>
    <p:sldId id="574" r:id="rId26"/>
    <p:sldId id="575" r:id="rId27"/>
    <p:sldId id="576" r:id="rId28"/>
    <p:sldId id="398" r:id="rId29"/>
  </p:sldIdLst>
  <p:sldSz cx="9144000" cy="6858000" type="screen4x3"/>
  <p:notesSz cx="6797675" cy="987425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B939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5" autoAdjust="0"/>
    <p:restoredTop sz="99824" autoAdjust="0"/>
  </p:normalViewPr>
  <p:slideViewPr>
    <p:cSldViewPr>
      <p:cViewPr>
        <p:scale>
          <a:sx n="100" d="100"/>
          <a:sy n="100" d="100"/>
        </p:scale>
        <p:origin x="-1944" y="-45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018322264102548E-2"/>
          <c:y val="3.9900566603710691E-2"/>
          <c:w val="0.9199817331804403"/>
          <c:h val="0.8028630152205310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44450">
              <a:solidFill>
                <a:srgbClr val="0070C0"/>
              </a:solidFill>
            </a:ln>
          </c:spPr>
          <c:marker>
            <c:symbol val="circle"/>
            <c:size val="7"/>
            <c:spPr>
              <a:solidFill>
                <a:srgbClr val="FFFF00"/>
              </a:solidFill>
              <a:ln w="25400"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-2.3620887361721712E-2"/>
                  <c:y val="-5.7261230233677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345064834066055E-2"/>
                  <c:y val="-5.7261230233677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733544511314465E-3"/>
                  <c:y val="-5.72612302336776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839344860507821E-3"/>
                  <c:y val="-4.55034625782320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94516482295618E-3"/>
                  <c:y val="-3.139373402955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8345064834066055E-2"/>
                  <c:y val="-3.139373402955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6025712590200003E-2"/>
                  <c:y val="-5.49096396696663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9.4483549446886857E-3"/>
                  <c:y val="-2.12818946043031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Лист1!$A$2:$A$9</c:f>
              <c:numCache>
                <c:formatCode>General</c:formatCode>
                <c:ptCount val="8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2916</c:v>
                </c:pt>
                <c:pt idx="1">
                  <c:v>2271</c:v>
                </c:pt>
                <c:pt idx="2">
                  <c:v>2156</c:v>
                </c:pt>
                <c:pt idx="3">
                  <c:v>1183</c:v>
                </c:pt>
                <c:pt idx="4">
                  <c:v>1403</c:v>
                </c:pt>
                <c:pt idx="5">
                  <c:v>1050</c:v>
                </c:pt>
                <c:pt idx="6">
                  <c:v>576</c:v>
                </c:pt>
                <c:pt idx="7">
                  <c:v>585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629184"/>
        <c:axId val="43680128"/>
      </c:lineChart>
      <c:catAx>
        <c:axId val="43629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680128"/>
        <c:crosses val="autoZero"/>
        <c:auto val="1"/>
        <c:lblAlgn val="ctr"/>
        <c:lblOffset val="100"/>
        <c:noMultiLvlLbl val="0"/>
      </c:catAx>
      <c:valAx>
        <c:axId val="436801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629184"/>
        <c:crosses val="autoZero"/>
        <c:crossBetween val="between"/>
      </c:valAx>
    </c:plotArea>
    <c:plotVisOnly val="1"/>
    <c:dispBlanksAs val="zero"/>
    <c:showDLblsOverMax val="0"/>
  </c:chart>
  <c:spPr>
    <a:ln w="63500" cmpd="dbl">
      <a:solidFill>
        <a:srgbClr val="7030A0"/>
      </a:solidFill>
    </a:ln>
    <a:scene3d>
      <a:camera prst="orthographicFront"/>
      <a:lightRig rig="threePt" dir="t"/>
    </a:scene3d>
    <a:sp3d>
      <a:bevelB/>
    </a:sp3d>
  </c:spPr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0.47154</cdr:x>
      <cdr:y>0.34667</cdr:y>
    </cdr:from>
    <cdr:to>
      <cdr:x>0.56098</cdr:x>
      <cdr:y>0.42667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4176464" y="1872208"/>
          <a:ext cx="792168" cy="43204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5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-26%</a:t>
          </a:r>
          <a:endParaRPr lang="ru-RU" sz="18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0.26016</cdr:x>
      <cdr:y>0.34667</cdr:y>
    </cdr:from>
    <cdr:to>
      <cdr:x>0.34959</cdr:x>
      <cdr:y>0.42667</cdr:y>
    </cdr:to>
    <cdr:sp macro="" textlink="">
      <cdr:nvSpPr>
        <cdr:cNvPr id="3" name="Скругленный прямоугольник 2"/>
        <cdr:cNvSpPr/>
      </cdr:nvSpPr>
      <cdr:spPr>
        <a:xfrm xmlns:a="http://schemas.openxmlformats.org/drawingml/2006/main">
          <a:off x="2304256" y="1872208"/>
          <a:ext cx="792080" cy="43204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5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-22%</a:t>
          </a:r>
          <a:endParaRPr lang="ru-RU" sz="18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</cdr:x>
      <cdr:y>0.57333</cdr:y>
    </cdr:from>
    <cdr:to>
      <cdr:x>0.60569</cdr:x>
      <cdr:y>0.65333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4428472" y="3096344"/>
          <a:ext cx="936094" cy="43204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5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-60%</a:t>
          </a:r>
          <a:endParaRPr lang="ru-RU" sz="1800" b="1" dirty="0">
            <a:solidFill>
              <a:srgbClr val="0070C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1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1" name="AutoShape 2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2" name="AutoShape 3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3" name="AutoShape 4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4" name="AutoShape 5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5" name="AutoShape 6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6" name="AutoShape 7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7" name="AutoShape 8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8" name="AutoShape 9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9" name="AutoShape 10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80" name="Text Box 11"/>
          <p:cNvSpPr txBox="1">
            <a:spLocks noChangeArrowheads="1"/>
          </p:cNvSpPr>
          <p:nvPr/>
        </p:nvSpPr>
        <p:spPr bwMode="auto">
          <a:xfrm>
            <a:off x="2" y="1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81" name="Text Box 12"/>
          <p:cNvSpPr txBox="1">
            <a:spLocks noChangeArrowheads="1"/>
          </p:cNvSpPr>
          <p:nvPr/>
        </p:nvSpPr>
        <p:spPr bwMode="auto">
          <a:xfrm>
            <a:off x="3850445" y="1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82" name="Rectangle 1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2813" y="717550"/>
            <a:ext cx="4956175" cy="3716338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62" name="Rectangle 14"/>
          <p:cNvSpPr>
            <a:spLocks noGrp="1" noChangeArrowheads="1"/>
          </p:cNvSpPr>
          <p:nvPr>
            <p:ph type="body"/>
          </p:nvPr>
        </p:nvSpPr>
        <p:spPr bwMode="auto">
          <a:xfrm>
            <a:off x="679769" y="4690271"/>
            <a:ext cx="5422405" cy="442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58384" name="Text Box 15"/>
          <p:cNvSpPr txBox="1">
            <a:spLocks noChangeArrowheads="1"/>
          </p:cNvSpPr>
          <p:nvPr/>
        </p:nvSpPr>
        <p:spPr bwMode="auto">
          <a:xfrm>
            <a:off x="2" y="9378824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ldNum"/>
          </p:nvPr>
        </p:nvSpPr>
        <p:spPr bwMode="auto">
          <a:xfrm>
            <a:off x="3850443" y="9378825"/>
            <a:ext cx="2929924" cy="47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ea typeface="+mn-ea"/>
                <a:cs typeface="Lucida Sans Unicode" charset="0"/>
              </a:defRPr>
            </a:lvl1pPr>
          </a:lstStyle>
          <a:p>
            <a:pPr>
              <a:defRPr/>
            </a:pPr>
            <a:fld id="{210263D0-9EBA-42F7-BCC6-66AB44A5A5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346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/>
            <a:fld id="{94EA2C77-1A9A-446A-A401-D48E65D1125F}" type="slidenum">
              <a:rPr lang="ru-RU" smtClean="0">
                <a:solidFill>
                  <a:srgbClr val="000000"/>
                </a:solidFill>
                <a:cs typeface="Lucida Sans Unicode" charset="0"/>
              </a:rPr>
              <a:pPr eaLnBrk="1" hangingPunct="1"/>
              <a:t>1</a:t>
            </a:fld>
            <a:endParaRPr lang="ru-RU" dirty="0" smtClean="0">
              <a:solidFill>
                <a:srgbClr val="000000"/>
              </a:solidFill>
              <a:cs typeface="Lucida Sans Unicode" charset="0"/>
            </a:endParaRPr>
          </a:p>
        </p:txBody>
      </p:sp>
      <p:sp>
        <p:nvSpPr>
          <p:cNvPr id="59395" name="Text Box 1"/>
          <p:cNvSpPr txBox="1">
            <a:spLocks noChangeArrowheads="1"/>
          </p:cNvSpPr>
          <p:nvPr/>
        </p:nvSpPr>
        <p:spPr bwMode="auto">
          <a:xfrm>
            <a:off x="3850445" y="9378823"/>
            <a:ext cx="2944085" cy="49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8F130DE5-5D99-46C3-BDB7-35C7B6F9A07B}" type="slidenum">
              <a:rPr lang="ru-RU" sz="1200">
                <a:solidFill>
                  <a:srgbClr val="000000"/>
                </a:solidFill>
                <a:cs typeface="Lucida Sans Unicode" charset="0"/>
              </a:rPr>
              <a:pPr algn="r" eaLnBrk="1" hangingPunct="1">
                <a:buClrTx/>
                <a:buFontTx/>
                <a:buNone/>
              </a:pPr>
              <a:t>1</a:t>
            </a:fld>
            <a:endParaRPr lang="ru-RU" sz="1200" dirty="0">
              <a:solidFill>
                <a:srgbClr val="000000"/>
              </a:solidFill>
              <a:cs typeface="Lucida Sans Unicode" charset="0"/>
            </a:endParaRPr>
          </a:p>
        </p:txBody>
      </p:sp>
      <p:sp>
        <p:nvSpPr>
          <p:cNvPr id="593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33425"/>
            <a:ext cx="4956175" cy="371792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690269"/>
            <a:ext cx="5438140" cy="44434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/>
            <a:fld id="{485105D0-E563-4EEC-BD8A-1BD1F2515559}" type="slidenum">
              <a:rPr lang="ru-RU" smtClean="0">
                <a:solidFill>
                  <a:srgbClr val="000000"/>
                </a:solidFill>
                <a:cs typeface="Lucida Sans Unicode" charset="0"/>
              </a:rPr>
              <a:pPr eaLnBrk="1" hangingPunct="1"/>
              <a:t>25</a:t>
            </a:fld>
            <a:endParaRPr lang="ru-RU" dirty="0" smtClean="0">
              <a:solidFill>
                <a:srgbClr val="000000"/>
              </a:solidFill>
              <a:cs typeface="Lucida Sans Unicode" charset="0"/>
            </a:endParaRPr>
          </a:p>
        </p:txBody>
      </p:sp>
      <p:sp>
        <p:nvSpPr>
          <p:cNvPr id="113667" name="Text Box 1"/>
          <p:cNvSpPr txBox="1">
            <a:spLocks noChangeArrowheads="1"/>
          </p:cNvSpPr>
          <p:nvPr/>
        </p:nvSpPr>
        <p:spPr bwMode="auto">
          <a:xfrm>
            <a:off x="3850445" y="9378823"/>
            <a:ext cx="2944085" cy="49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447B63D9-354D-4B44-A3B0-4B3C08ED8AFD}" type="slidenum">
              <a:rPr lang="ru-RU" sz="1200">
                <a:solidFill>
                  <a:srgbClr val="000000"/>
                </a:solidFill>
                <a:cs typeface="Lucida Sans Unicode" charset="0"/>
              </a:rPr>
              <a:pPr algn="r" eaLnBrk="1" hangingPunct="1">
                <a:buClrTx/>
                <a:buFontTx/>
                <a:buNone/>
              </a:pPr>
              <a:t>25</a:t>
            </a:fld>
            <a:endParaRPr lang="ru-RU" sz="1200" dirty="0">
              <a:solidFill>
                <a:srgbClr val="000000"/>
              </a:solidFill>
              <a:cs typeface="Lucida Sans Unicode" charset="0"/>
            </a:endParaRPr>
          </a:p>
        </p:txBody>
      </p:sp>
      <p:sp>
        <p:nvSpPr>
          <p:cNvPr id="1136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33425"/>
            <a:ext cx="4956175" cy="371792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690269"/>
            <a:ext cx="5438140" cy="44434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349D-94E6-480F-8805-0EA7F235470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82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FF08A-B406-4D65-A23F-06D4CC44F3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39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F31FE-8C2A-45C3-90C4-A5BE446A36F7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74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96E98-6413-437B-A35C-4DB3BD8FD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64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70D7-9698-4511-A6D2-82CE456CFE0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35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2F63-BA03-4843-AA6E-70AF8D1C2DB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01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B1119-86B2-49E3-9756-BF497BB58F5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8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86A9C-47E1-45F9-9727-13EE6B92676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76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43B2E-DCC9-4B0D-89F8-B4ADDB162DE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09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4" y="6381328"/>
            <a:ext cx="7056784" cy="365125"/>
          </a:xfrm>
        </p:spPr>
        <p:txBody>
          <a:bodyPr/>
          <a:lstStyle>
            <a:lvl1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36296" y="6381328"/>
            <a:ext cx="1828800" cy="365125"/>
          </a:xfrm>
        </p:spPr>
        <p:txBody>
          <a:bodyPr/>
          <a:lstStyle>
            <a:lvl1pPr algn="r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DFCC552C-BA43-4918-9E37-6CE81FBB94AD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51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BC31-5BBE-4753-9244-A6A190C0FE4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76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2858-34F3-4041-9AA3-96404C2C250A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9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40A5-433C-4D2C-818D-29B8415D37AC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87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F4EA1-1B42-489A-AC33-39F4F78E5D7A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06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50A41-3596-49A2-A103-0F720044B89A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81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349D-94E6-480F-8805-0EA7F235470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47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BC31-5BBE-4753-9244-A6A190C0FE4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10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37-12AB-4495-A846-A3DBA5437469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02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3FC29-7350-47FA-9EBF-04866DBC846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46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070F6-DE24-41EE-9E5B-0754AE965B8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96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618D6-2DC1-4F75-94F4-142C510EF96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556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37-12AB-4495-A846-A3DBA5437469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49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5" y="6448251"/>
            <a:ext cx="7056784" cy="365125"/>
          </a:xfrm>
        </p:spPr>
        <p:txBody>
          <a:bodyPr/>
          <a:lstStyle/>
          <a:p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</a:t>
            </a:r>
            <a:r>
              <a:rPr lang="ru-RU" altLang="ru-RU" dirty="0" err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Копарейкин</a:t>
            </a:r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Александр Федорович</a:t>
            </a:r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7696" y="6448251"/>
            <a:ext cx="1828800" cy="365125"/>
          </a:xfrm>
        </p:spPr>
        <p:txBody>
          <a:bodyPr/>
          <a:lstStyle>
            <a:lvl1pPr algn="r">
              <a:defRPr/>
            </a:lvl1pPr>
          </a:lstStyle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7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5F3E7-EF55-4F36-A8E0-A3EE187C979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8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02C1-64CC-46B9-B865-99AA0A60B4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84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FF08A-B406-4D65-A23F-06D4CC44F3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67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F31FE-8C2A-45C3-90C4-A5BE446A36F7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58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58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349D-94E6-480F-8805-0EA7F235470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467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BC31-5BBE-4753-9244-A6A190C0FE4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3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37-12AB-4495-A846-A3DBA5437469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26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3FC29-7350-47FA-9EBF-04866DBC846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72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3FC29-7350-47FA-9EBF-04866DBC846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47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070F6-DE24-41EE-9E5B-0754AE965B8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64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618D6-2DC1-4F75-94F4-142C510EF96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56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5" y="6448251"/>
            <a:ext cx="7056784" cy="365125"/>
          </a:xfrm>
        </p:spPr>
        <p:txBody>
          <a:bodyPr/>
          <a:lstStyle/>
          <a:p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</a:t>
            </a:r>
            <a:r>
              <a:rPr lang="ru-RU" altLang="ru-RU" dirty="0" err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Копарейкин</a:t>
            </a:r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Александр Федорович</a:t>
            </a:r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7696" y="6448251"/>
            <a:ext cx="1828800" cy="365125"/>
          </a:xfrm>
        </p:spPr>
        <p:txBody>
          <a:bodyPr/>
          <a:lstStyle>
            <a:lvl1pPr algn="r">
              <a:defRPr/>
            </a:lvl1pPr>
          </a:lstStyle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09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5F3E7-EF55-4F36-A8E0-A3EE187C979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241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02C1-64CC-46B9-B865-99AA0A60B4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170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FF08A-B406-4D65-A23F-06D4CC44F3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69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F31FE-8C2A-45C3-90C4-A5BE446A36F7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0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34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070F6-DE24-41EE-9E5B-0754AE965B8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30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618D6-2DC1-4F75-94F4-142C510EF96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36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5" y="6448251"/>
            <a:ext cx="7056784" cy="365125"/>
          </a:xfrm>
        </p:spPr>
        <p:txBody>
          <a:bodyPr/>
          <a:lstStyle/>
          <a:p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</a:t>
            </a:r>
            <a:r>
              <a:rPr lang="ru-RU" altLang="ru-RU" dirty="0" err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Копарейкин</a:t>
            </a:r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Александр Федорович</a:t>
            </a:r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7696" y="6448251"/>
            <a:ext cx="1828800" cy="365125"/>
          </a:xfrm>
        </p:spPr>
        <p:txBody>
          <a:bodyPr/>
          <a:lstStyle>
            <a:lvl1pPr algn="r">
              <a:defRPr/>
            </a:lvl1pPr>
          </a:lstStyle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37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5F3E7-EF55-4F36-A8E0-A3EE187C979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24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02C1-64CC-46B9-B865-99AA0A60B4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89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4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  <p:sldLayoutId id="214748416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DACA633-9E6E-41A5-A9C1-63D7D4BED6DA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Lucida Sans Unicode" pitchFamily="34" charset="0"/>
              </a:rPr>
              <a:pPr/>
              <a:t>‹#›</a:t>
            </a:fld>
            <a:endParaRPr lang="ru-RU" smtClean="0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907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6" r:id="rId1"/>
    <p:sldLayoutId id="2147484207" r:id="rId2"/>
    <p:sldLayoutId id="2147484208" r:id="rId3"/>
    <p:sldLayoutId id="2147484209" r:id="rId4"/>
    <p:sldLayoutId id="2147484210" r:id="rId5"/>
    <p:sldLayoutId id="2147484211" r:id="rId6"/>
    <p:sldLayoutId id="2147484212" r:id="rId7"/>
    <p:sldLayoutId id="2147484213" r:id="rId8"/>
    <p:sldLayoutId id="2147484214" r:id="rId9"/>
    <p:sldLayoutId id="2147484215" r:id="rId10"/>
    <p:sldLayoutId id="214748421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390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52" r:id="rId9"/>
    <p:sldLayoutId id="2147484253" r:id="rId10"/>
    <p:sldLayoutId id="2147484254" r:id="rId11"/>
    <p:sldLayoutId id="2147484255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41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7" r:id="rId1"/>
    <p:sldLayoutId id="2147484258" r:id="rId2"/>
    <p:sldLayoutId id="2147484259" r:id="rId3"/>
    <p:sldLayoutId id="2147484260" r:id="rId4"/>
    <p:sldLayoutId id="2147484261" r:id="rId5"/>
    <p:sldLayoutId id="2147484262" r:id="rId6"/>
    <p:sldLayoutId id="2147484263" r:id="rId7"/>
    <p:sldLayoutId id="2147484264" r:id="rId8"/>
    <p:sldLayoutId id="2147484265" r:id="rId9"/>
    <p:sldLayoutId id="2147484266" r:id="rId10"/>
    <p:sldLayoutId id="2147484267" r:id="rId11"/>
    <p:sldLayoutId id="2147484268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539750" y="2130425"/>
            <a:ext cx="7993063" cy="40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ru-RU" sz="2800" b="1" dirty="0" smtClean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ctr" eaLnBrk="1" hangingPunct="1">
              <a:buClrTx/>
              <a:buFontTx/>
              <a:buNone/>
            </a:pPr>
            <a:endParaRPr lang="ru-RU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ДОКЛАД</a:t>
            </a:r>
            <a:endParaRPr lang="ru-RU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«О правоприменительной практике </a:t>
            </a:r>
          </a:p>
          <a:p>
            <a:pPr algn="ctr" eaLnBrk="1" hangingPunct="1">
              <a:buClrTx/>
              <a:buFontTx/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Дальневосточного управления Ростехнадзора</a:t>
            </a:r>
          </a:p>
          <a:p>
            <a:pPr algn="ctr" eaLnBrk="1" hangingPunct="1">
              <a:buClrTx/>
              <a:buFontTx/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за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12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месяцев 2019 </a:t>
            </a: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года </a:t>
            </a:r>
          </a:p>
          <a:p>
            <a:pPr algn="ctr" eaLnBrk="1" hangingPunct="1">
              <a:buClrTx/>
              <a:buFontTx/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(«как делать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нужно (можно)» </a:t>
            </a:r>
          </a:p>
          <a:p>
            <a:pPr algn="ctr" eaLnBrk="1" hangingPunct="1">
              <a:buClrTx/>
              <a:buFontTx/>
              <a:buNone/>
            </a:pPr>
            <a:endParaRPr lang="ru-RU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Заместитель руководителя </a:t>
            </a:r>
          </a:p>
          <a:p>
            <a:pPr algn="ctr" eaLnBrk="1" hangingPunct="1">
              <a:buClrTx/>
              <a:buFontTx/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Кадочников Юрий Вячеславович</a:t>
            </a:r>
            <a:endParaRPr lang="ru-RU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</a:br>
            <a:endParaRPr lang="ru-RU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1908175" y="260350"/>
            <a:ext cx="709295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spcBef>
                <a:spcPts val="1750"/>
              </a:spcBef>
              <a:buClrTx/>
              <a:buFontTx/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</a:rPr>
              <a:t>Дальневосточное управление Федеральной службы по экологическому,</a:t>
            </a:r>
            <a:br>
              <a:rPr lang="ru-RU" sz="2800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</a:rPr>
              <a:t>технологическому и атомному надзору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10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1078" y="620688"/>
            <a:ext cx="8439492" cy="5355312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 видам деятельности в области промышленной безопасности относятся (п. 1 ст. 6 Закона № 116-ФЗ):</a:t>
            </a: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проектирование, строительство, реконструкция, капитальный ремонт ОПО;</a:t>
            </a: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эксплуатация ОПО;</a:t>
            </a: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техническое перевооружение, консервация и ликвидация ОПО;</a:t>
            </a: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изготовление, монтаж, наладка, обслуживание и ремонт технических устройств для ОПО;</a:t>
            </a: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проведение экспертизы промышленной безопасности.</a:t>
            </a:r>
          </a:p>
          <a:p>
            <a:pPr lvl="0" algn="just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Отменена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необходимость подавать заключение ЭПБ в бумажном виде. Документ предоставляют в электронном виде (формат PDF) на диске или USB-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флеш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-накопителе (см. п. 19 данного приказа).</a:t>
            </a:r>
          </a:p>
          <a:p>
            <a:pPr lvl="0" algn="just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Обновлены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формы заявлений:</a:t>
            </a: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на внесение (регистрацию) заключения ЭПБ в реестр (приложение № 1 к данному приказу);</a:t>
            </a: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на получение сведений из реестра заключений ЭПБ (приложение № 2 к данному приказу).</a:t>
            </a: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5.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Утверждена форма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заявления на исключение ЭПБ из реестра (приложение № 3 к данному приказу).</a:t>
            </a: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6. Утратил силу Приказ № 260.</a:t>
            </a:r>
          </a:p>
        </p:txBody>
      </p:sp>
    </p:spTree>
    <p:extLst>
      <p:ext uri="{BB962C8B-B14F-4D97-AF65-F5344CB8AC3E}">
        <p14:creationId xmlns:p14="http://schemas.microsoft.com/office/powerpoint/2010/main" val="41489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11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79388" y="188640"/>
            <a:ext cx="8857108" cy="1754326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>
                <a:alpha val="0"/>
              </a:srgbClr>
            </a:solidFill>
          </a:ln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spcAft>
                <a:spcPts val="0"/>
              </a:spcAft>
              <a:defRPr b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defRPr>
            </a:lvl1pPr>
          </a:lstStyle>
          <a:p>
            <a:r>
              <a:rPr lang="ru-RU" b="1" dirty="0"/>
              <a:t>Приказ </a:t>
            </a:r>
            <a:r>
              <a:rPr lang="ru-RU" b="1" dirty="0" err="1"/>
              <a:t>Ростехнадзора</a:t>
            </a:r>
            <a:r>
              <a:rPr lang="ru-RU" b="1" dirty="0"/>
              <a:t> «О внесении изменения в Порядок проведения технического расследования причин аварий, инцидентов и случаев утраты взрывчатых материалов промышленного назначения на объектах, поднадзорных Федеральной службе по экологическому, технологическому и атомному надзору, утвержденный приказом Федеральной службы по экологическому, технологическому и атомному надзору от 19 августа 2011 г. № 480»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8037" y="2276872"/>
            <a:ext cx="8439492" cy="1477328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Вступило в силу с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23.11.2019</a:t>
            </a:r>
          </a:p>
          <a:p>
            <a:pPr lvl="0" algn="just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Генеральная прокуратура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Российской Федерации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исключена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 состава комиссии по техническому расследованию обстоятельств и причин утраты взрывчатых материалов промышленного назначения (изменился абзац второй п. 60 Приказа № 480).</a:t>
            </a:r>
          </a:p>
        </p:txBody>
      </p:sp>
    </p:spTree>
    <p:extLst>
      <p:ext uri="{BB962C8B-B14F-4D97-AF65-F5344CB8AC3E}">
        <p14:creationId xmlns:p14="http://schemas.microsoft.com/office/powerpoint/2010/main" val="41489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3076" y="1628800"/>
            <a:ext cx="8439492" cy="3139321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2020 году планируются следующие изменения законодательства:</a:t>
            </a:r>
          </a:p>
          <a:p>
            <a:pPr lvl="0" algn="just">
              <a:spcAft>
                <a:spcPts val="0"/>
              </a:spcAf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новая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версия Федерального закона о промышленной безопасности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</a:t>
            </a:r>
          </a:p>
          <a:p>
            <a:pPr lvl="0" algn="just">
              <a:spcAft>
                <a:spcPts val="0"/>
              </a:spcAf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новый порядок обучения и аттестации в сфере промышленной безопасности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</a:t>
            </a:r>
          </a:p>
          <a:p>
            <a:pPr lvl="0" algn="just">
              <a:spcAft>
                <a:spcPts val="0"/>
              </a:spcAf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регуляторная «гильотина» и продолжение реформы контрольно-надзорной деятельности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;</a:t>
            </a:r>
          </a:p>
          <a:p>
            <a:pPr lvl="0" algn="just">
              <a:spcAft>
                <a:spcPts val="0"/>
              </a:spcAf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новый этап внедрения системы дистанционного контроля за ОПО (система дистанционного контроля промышленный безопасности) и другие изменения.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74268" y="511805"/>
            <a:ext cx="8857108" cy="646331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>
                <a:alpha val="0"/>
              </a:srgbClr>
            </a:solidFill>
          </a:ln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spcAft>
                <a:spcPts val="0"/>
              </a:spcAft>
              <a:defRPr b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defRPr>
            </a:lvl1pPr>
          </a:lstStyle>
          <a:p>
            <a:r>
              <a:rPr lang="ru-RU" b="1" dirty="0" smtClean="0"/>
              <a:t>Изменения федерального законодательства в области регулирования </a:t>
            </a:r>
            <a:r>
              <a:rPr lang="ru-RU" b="1" dirty="0" err="1" smtClean="0"/>
              <a:t>Ростехнадзора</a:t>
            </a:r>
            <a:r>
              <a:rPr lang="ru-RU" b="1" dirty="0" smtClean="0"/>
              <a:t>, запланированные на 2020 год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1645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611560" y="188641"/>
            <a:ext cx="8135937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742950" indent="-28575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marL="11430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marL="16002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marL="20574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r>
              <a:rPr lang="ru-RU" sz="2400" kern="0" dirty="0" smtClean="0">
                <a:solidFill>
                  <a:srgbClr val="212745"/>
                </a:solidFill>
                <a:latin typeface="Times New Roman" pitchFamily="16" charset="0"/>
                <a:ea typeface="Microsoft YaHei" charset="0"/>
              </a:rPr>
              <a:t>Динамика сокращения количества плановых </a:t>
            </a:r>
            <a:r>
              <a:rPr lang="ru-RU" sz="2400" kern="0" dirty="0">
                <a:solidFill>
                  <a:srgbClr val="212745"/>
                </a:solidFill>
                <a:latin typeface="Times New Roman" pitchFamily="16" charset="0"/>
                <a:ea typeface="Microsoft YaHei" charset="0"/>
              </a:rPr>
              <a:t>проверок</a:t>
            </a:r>
            <a:endParaRPr lang="ru-RU" kern="0" dirty="0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027855923"/>
              </p:ext>
            </p:extLst>
          </p:nvPr>
        </p:nvGraphicFramePr>
        <p:xfrm>
          <a:off x="179512" y="980728"/>
          <a:ext cx="885698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28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14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8354" y="332656"/>
            <a:ext cx="8352928" cy="6093976"/>
          </a:xfrm>
          <a:prstGeom prst="rect">
            <a:avLst/>
          </a:prstGeom>
          <a:ln w="317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Характерными причинами аварийности и травматизма со смертельным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исходом по-прежнему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остается «человеческий фактор», который выражается в недостаточной квалификации специалистов и руководителей предприятий либо в умышленном игнорировании ими требований федеральных норм и правил, а также несоблюдении производственной дисциплины.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Для исправления ситуации Ростехнадзором решаются две задачи.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Первая задача в области нормотворчества – это принятие нормативных правовых актов и внесение изменений в уже действующие.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Вторая задача связана с внедрением новых методов осуществления контрольно-надзорной деятельности. Речь идет в первую очередь о дистанционном надзоре, который должен стать самостоятельным эффективным методом обеспечения промышленной безопасности.</a:t>
            </a:r>
            <a:endParaRPr lang="ru-RU" sz="20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6278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15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5669" y="476672"/>
            <a:ext cx="8352928" cy="5632311"/>
          </a:xfrm>
          <a:prstGeom prst="rect">
            <a:avLst/>
          </a:prstGeom>
          <a:ln w="317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Риск-ориентированная модель и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компьютеризация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деятельности инспекторов – два основных направления, в которых должна проходить реформа системы госконтроля в реальном секторе экономики.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В настоящее время Ростехнадзор последовательно развивает инструментарий риск-ориентированного надзора в направлении перехода от «статической» модели (ориентация на классы опасности ОПО) к «динамической» модели (определение категории риска с учётом оценки вероятности несоблюдения соответствующих обязательных требований).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В конце 2016 года приказом Ростехнадзора утверждена «Методика расчёта значений показателей, используемых для оценки вероятности возникновения потенциальных негативных последствий несоблюдения требований в области промышленной безопасности». </a:t>
            </a:r>
            <a:endParaRPr lang="ru-RU" sz="20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47144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C552C-BA43-4918-9E37-6CE81FBB94AD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332656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опасных производственных </a:t>
            </a:r>
            <a:endParaRPr lang="ru-RU" sz="20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 по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категориям риска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330901"/>
              </p:ext>
            </p:extLst>
          </p:nvPr>
        </p:nvGraphicFramePr>
        <p:xfrm>
          <a:off x="107504" y="1196752"/>
          <a:ext cx="8928992" cy="5392102"/>
        </p:xfrm>
        <a:graphic>
          <a:graphicData uri="http://schemas.openxmlformats.org/drawingml/2006/table">
            <a:tbl>
              <a:tblPr/>
              <a:tblGrid>
                <a:gridCol w="1656184"/>
                <a:gridCol w="864096"/>
                <a:gridCol w="1512168"/>
                <a:gridCol w="936104"/>
                <a:gridCol w="864096"/>
                <a:gridCol w="1152128"/>
                <a:gridCol w="792088"/>
                <a:gridCol w="1152128"/>
              </a:tblGrid>
              <a:tr h="4435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Класс </a:t>
                      </a:r>
                      <a:endParaRPr lang="en-US" sz="15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ctr"/>
                      <a:r>
                        <a:rPr lang="ru-RU" sz="15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опасности</a:t>
                      </a:r>
                      <a:r>
                        <a:rPr lang="ru-RU" sz="15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i="0" u="none" strike="noStrike" kern="1200" baseline="0" noProof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baseline="0" noProof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Всего </a:t>
                      </a:r>
                      <a:endParaRPr lang="en-US" sz="1500" b="0" i="0" u="none" strike="noStrike" kern="1200" baseline="0" noProof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kern="1200" baseline="0" noProof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ОПО</a:t>
                      </a:r>
                    </a:p>
                    <a:p>
                      <a:pPr algn="ctr" fontAlgn="ctr"/>
                      <a:endParaRPr lang="ru-RU" sz="15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Количество </a:t>
                      </a:r>
                      <a:endParaRPr lang="en-US" sz="15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ctr"/>
                      <a:r>
                        <a:rPr lang="ru-RU" sz="15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ОПО с определенной категорией риска</a:t>
                      </a:r>
                      <a:endParaRPr lang="ru-RU" sz="15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Расчетная категория риска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04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V</a:t>
                      </a:r>
                      <a:endParaRPr lang="ru-RU" sz="15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ctr"/>
                      <a:r>
                        <a:rPr lang="ru-RU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(умеренная)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IV</a:t>
                      </a:r>
                      <a:endParaRPr lang="ru-RU" sz="15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(средняя)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III</a:t>
                      </a:r>
                      <a:endParaRPr lang="ru-RU" sz="15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ctr"/>
                      <a:r>
                        <a:rPr lang="ru-RU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(значительная)</a:t>
                      </a: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II</a:t>
                      </a:r>
                      <a:endParaRPr lang="ru-RU" sz="15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ctr"/>
                      <a:r>
                        <a:rPr lang="ru-RU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(высокая)</a:t>
                      </a:r>
                      <a:endParaRPr lang="ru-RU" sz="12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I</a:t>
                      </a:r>
                      <a:endParaRPr lang="ru-RU" sz="15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  <a:p>
                      <a:pPr algn="ctr" fontAlgn="ctr"/>
                      <a:r>
                        <a:rPr lang="ru-RU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(чрезвычайно высокая)</a:t>
                      </a:r>
                      <a:endParaRPr lang="ru-RU" sz="12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4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класс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опасности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en-US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(100%)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4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класс 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опасности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en-US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(94</a:t>
                      </a: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4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III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класс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опасности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1229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1170</a:t>
                      </a:r>
                      <a:endParaRPr lang="en-US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892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48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IV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класс </a:t>
                      </a:r>
                    </a:p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опасности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2930</a:t>
                      </a:r>
                      <a:endParaRPr lang="ru-RU" sz="18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1432</a:t>
                      </a:r>
                      <a:endParaRPr lang="en-US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8,9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729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2813</a:t>
                      </a:r>
                      <a:endParaRPr lang="en-US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%)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755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1737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85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C552C-BA43-4918-9E37-6CE81FBB94AD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88640"/>
            <a:ext cx="8352928" cy="6093976"/>
          </a:xfrm>
          <a:prstGeom prst="rect">
            <a:avLst/>
          </a:prstGeom>
          <a:ln w="317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ct val="130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/>
                <a:ea typeface="Times New Roman"/>
              </a:rPr>
              <a:t> «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Динамическая» модель риск-ориентированного надзора неразрывно связана также с совершенствованием технологий контрольно-надзорной деятельности. Ростехнадзор проводит целый комплекс мероприятий по созданию системы дистанционного мониторинга технологических процессов на ОПО с применением современных средств телеметрии, информационно-коммуникационных технологий.</a:t>
            </a:r>
          </a:p>
          <a:p>
            <a:pPr indent="450215" algn="just">
              <a:lnSpc>
                <a:spcPct val="13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Реализуются пилотные проекты по «увязке» информационных систем эксплуатирующих масштабные ОПО организаций с информационными ресурсами Службы.</a:t>
            </a:r>
          </a:p>
          <a:p>
            <a:pPr indent="450215" algn="just">
              <a:lnSpc>
                <a:spcPct val="13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Конечная цель: </a:t>
            </a:r>
          </a:p>
          <a:p>
            <a:pPr indent="450215" algn="just">
              <a:lnSpc>
                <a:spcPct val="13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качественное прогнозирование потенциальных аварий;</a:t>
            </a:r>
          </a:p>
          <a:p>
            <a:pPr indent="450215" algn="just">
              <a:lnSpc>
                <a:spcPct val="13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формирование упреждающих рекомендаций по их профилактике;</a:t>
            </a:r>
          </a:p>
          <a:p>
            <a:pPr indent="450215" algn="just">
              <a:lnSpc>
                <a:spcPct val="13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выбор интенсивности (формы, продолжительности, периодичности) проведения мероприятий по контролю на объекте  с учётом изменяющихся рисков эксплуатации.</a:t>
            </a:r>
            <a:endParaRPr lang="ru-RU" sz="20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5111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04775"/>
            <a:ext cx="9144000" cy="587375"/>
          </a:xfrm>
          <a:effectLst/>
        </p:spPr>
        <p:txBody>
          <a:bodyPr/>
          <a:lstStyle/>
          <a:p>
            <a:pPr marL="0" lvl="0" indent="0" algn="ctr">
              <a:spcAft>
                <a:spcPts val="0"/>
              </a:spcAft>
              <a:buNone/>
              <a:tabLst>
                <a:tab pos="1609725" algn="l"/>
                <a:tab pos="6905625" algn="l"/>
              </a:tabLst>
            </a:pPr>
            <a:r>
              <a:rPr lang="ru-RU" sz="2400" dirty="0">
                <a:solidFill>
                  <a:srgbClr val="DC4344"/>
                </a:solidFill>
                <a:effectLst/>
                <a:latin typeface="Georgia"/>
                <a:ea typeface="Times New Roman"/>
                <a:cs typeface="Arial"/>
              </a:rPr>
              <a:t>Особый правовой режим осуществления </a:t>
            </a:r>
            <a:r>
              <a:rPr lang="ru-RU" sz="2400" dirty="0" smtClean="0">
                <a:solidFill>
                  <a:srgbClr val="DC4344"/>
                </a:solidFill>
                <a:effectLst/>
                <a:latin typeface="Georgia"/>
                <a:ea typeface="Times New Roman"/>
                <a:cs typeface="Arial"/>
              </a:rPr>
              <a:t>деятельности резидентов ТОР и СПВ</a:t>
            </a:r>
            <a:endParaRPr lang="ru-RU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40189" y="1170493"/>
            <a:ext cx="8529873" cy="5003415"/>
            <a:chOff x="321710" y="2293066"/>
            <a:chExt cx="8529873" cy="4820870"/>
          </a:xfrm>
        </p:grpSpPr>
        <p:sp>
          <p:nvSpPr>
            <p:cNvPr id="9" name="Полилиния 8"/>
            <p:cNvSpPr/>
            <p:nvPr/>
          </p:nvSpPr>
          <p:spPr>
            <a:xfrm>
              <a:off x="321710" y="2293066"/>
              <a:ext cx="8496944" cy="1091278"/>
            </a:xfrm>
            <a:custGeom>
              <a:avLst/>
              <a:gdLst>
                <a:gd name="connsiteX0" fmla="*/ 0 w 8496944"/>
                <a:gd name="connsiteY0" fmla="*/ 78878 h 788783"/>
                <a:gd name="connsiteX1" fmla="*/ 78878 w 8496944"/>
                <a:gd name="connsiteY1" fmla="*/ 0 h 788783"/>
                <a:gd name="connsiteX2" fmla="*/ 8418066 w 8496944"/>
                <a:gd name="connsiteY2" fmla="*/ 0 h 788783"/>
                <a:gd name="connsiteX3" fmla="*/ 8496944 w 8496944"/>
                <a:gd name="connsiteY3" fmla="*/ 78878 h 788783"/>
                <a:gd name="connsiteX4" fmla="*/ 8496944 w 8496944"/>
                <a:gd name="connsiteY4" fmla="*/ 709905 h 788783"/>
                <a:gd name="connsiteX5" fmla="*/ 8418066 w 8496944"/>
                <a:gd name="connsiteY5" fmla="*/ 788783 h 788783"/>
                <a:gd name="connsiteX6" fmla="*/ 78878 w 8496944"/>
                <a:gd name="connsiteY6" fmla="*/ 788783 h 788783"/>
                <a:gd name="connsiteX7" fmla="*/ 0 w 8496944"/>
                <a:gd name="connsiteY7" fmla="*/ 709905 h 788783"/>
                <a:gd name="connsiteX8" fmla="*/ 0 w 8496944"/>
                <a:gd name="connsiteY8" fmla="*/ 78878 h 78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6944" h="788783">
                  <a:moveTo>
                    <a:pt x="0" y="78878"/>
                  </a:moveTo>
                  <a:cubicBezTo>
                    <a:pt x="0" y="35315"/>
                    <a:pt x="35315" y="0"/>
                    <a:pt x="78878" y="0"/>
                  </a:cubicBezTo>
                  <a:lnTo>
                    <a:pt x="8418066" y="0"/>
                  </a:lnTo>
                  <a:cubicBezTo>
                    <a:pt x="8461629" y="0"/>
                    <a:pt x="8496944" y="35315"/>
                    <a:pt x="8496944" y="78878"/>
                  </a:cubicBezTo>
                  <a:lnTo>
                    <a:pt x="8496944" y="709905"/>
                  </a:lnTo>
                  <a:cubicBezTo>
                    <a:pt x="8496944" y="753468"/>
                    <a:pt x="8461629" y="788783"/>
                    <a:pt x="8418066" y="788783"/>
                  </a:cubicBezTo>
                  <a:lnTo>
                    <a:pt x="78878" y="788783"/>
                  </a:lnTo>
                  <a:cubicBezTo>
                    <a:pt x="35315" y="788783"/>
                    <a:pt x="0" y="753468"/>
                    <a:pt x="0" y="709905"/>
                  </a:cubicBezTo>
                  <a:lnTo>
                    <a:pt x="0" y="7887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39227" tIns="60960" rIns="60961" bIns="60960" numCol="1" spcCol="1270" anchor="ctr" anchorCtr="0">
              <a:noAutofit/>
            </a:bodyPr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endParaRPr lang="ru-RU" sz="1600">
                <a:solidFill>
                  <a:prstClr val="white"/>
                </a:solidFill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321710" y="3525425"/>
              <a:ext cx="8496944" cy="1160773"/>
            </a:xfrm>
            <a:custGeom>
              <a:avLst/>
              <a:gdLst>
                <a:gd name="connsiteX0" fmla="*/ 0 w 8496944"/>
                <a:gd name="connsiteY0" fmla="*/ 78878 h 788783"/>
                <a:gd name="connsiteX1" fmla="*/ 78878 w 8496944"/>
                <a:gd name="connsiteY1" fmla="*/ 0 h 788783"/>
                <a:gd name="connsiteX2" fmla="*/ 8418066 w 8496944"/>
                <a:gd name="connsiteY2" fmla="*/ 0 h 788783"/>
                <a:gd name="connsiteX3" fmla="*/ 8496944 w 8496944"/>
                <a:gd name="connsiteY3" fmla="*/ 78878 h 788783"/>
                <a:gd name="connsiteX4" fmla="*/ 8496944 w 8496944"/>
                <a:gd name="connsiteY4" fmla="*/ 709905 h 788783"/>
                <a:gd name="connsiteX5" fmla="*/ 8418066 w 8496944"/>
                <a:gd name="connsiteY5" fmla="*/ 788783 h 788783"/>
                <a:gd name="connsiteX6" fmla="*/ 78878 w 8496944"/>
                <a:gd name="connsiteY6" fmla="*/ 788783 h 788783"/>
                <a:gd name="connsiteX7" fmla="*/ 0 w 8496944"/>
                <a:gd name="connsiteY7" fmla="*/ 709905 h 788783"/>
                <a:gd name="connsiteX8" fmla="*/ 0 w 8496944"/>
                <a:gd name="connsiteY8" fmla="*/ 78878 h 78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6944" h="788783">
                  <a:moveTo>
                    <a:pt x="0" y="78878"/>
                  </a:moveTo>
                  <a:cubicBezTo>
                    <a:pt x="0" y="35315"/>
                    <a:pt x="35315" y="0"/>
                    <a:pt x="78878" y="0"/>
                  </a:cubicBezTo>
                  <a:lnTo>
                    <a:pt x="8418066" y="0"/>
                  </a:lnTo>
                  <a:cubicBezTo>
                    <a:pt x="8461629" y="0"/>
                    <a:pt x="8496944" y="35315"/>
                    <a:pt x="8496944" y="78878"/>
                  </a:cubicBezTo>
                  <a:lnTo>
                    <a:pt x="8496944" y="709905"/>
                  </a:lnTo>
                  <a:cubicBezTo>
                    <a:pt x="8496944" y="753468"/>
                    <a:pt x="8461629" y="788783"/>
                    <a:pt x="8418066" y="788783"/>
                  </a:cubicBezTo>
                  <a:lnTo>
                    <a:pt x="78878" y="788783"/>
                  </a:lnTo>
                  <a:cubicBezTo>
                    <a:pt x="35315" y="788783"/>
                    <a:pt x="0" y="753468"/>
                    <a:pt x="0" y="709905"/>
                  </a:cubicBezTo>
                  <a:lnTo>
                    <a:pt x="0" y="7887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39227" tIns="60960" rIns="60961" bIns="60960" numCol="1" spcCol="1270" anchor="t" anchorCtr="0">
              <a:noAutofit/>
            </a:bodyPr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endParaRPr lang="ru-RU" sz="1600">
                <a:solidFill>
                  <a:prstClr val="white"/>
                </a:solidFill>
              </a:endParaRPr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Font typeface="Times New Roman" pitchFamily="16" charset="0"/>
                <a:buChar char="••"/>
              </a:pPr>
              <a:endParaRPr lang="ru-RU" sz="1200">
                <a:solidFill>
                  <a:prstClr val="white"/>
                </a:solidFill>
              </a:endParaRPr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Font typeface="Times New Roman" pitchFamily="16" charset="0"/>
                <a:buChar char="••"/>
              </a:pPr>
              <a:endParaRPr lang="ru-RU" sz="1200">
                <a:solidFill>
                  <a:prstClr val="white"/>
                </a:solidFill>
              </a:endParaRPr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327164" y="4868155"/>
              <a:ext cx="8496944" cy="1246846"/>
            </a:xfrm>
            <a:custGeom>
              <a:avLst/>
              <a:gdLst>
                <a:gd name="connsiteX0" fmla="*/ 0 w 8496944"/>
                <a:gd name="connsiteY0" fmla="*/ 78878 h 788783"/>
                <a:gd name="connsiteX1" fmla="*/ 78878 w 8496944"/>
                <a:gd name="connsiteY1" fmla="*/ 0 h 788783"/>
                <a:gd name="connsiteX2" fmla="*/ 8418066 w 8496944"/>
                <a:gd name="connsiteY2" fmla="*/ 0 h 788783"/>
                <a:gd name="connsiteX3" fmla="*/ 8496944 w 8496944"/>
                <a:gd name="connsiteY3" fmla="*/ 78878 h 788783"/>
                <a:gd name="connsiteX4" fmla="*/ 8496944 w 8496944"/>
                <a:gd name="connsiteY4" fmla="*/ 709905 h 788783"/>
                <a:gd name="connsiteX5" fmla="*/ 8418066 w 8496944"/>
                <a:gd name="connsiteY5" fmla="*/ 788783 h 788783"/>
                <a:gd name="connsiteX6" fmla="*/ 78878 w 8496944"/>
                <a:gd name="connsiteY6" fmla="*/ 788783 h 788783"/>
                <a:gd name="connsiteX7" fmla="*/ 0 w 8496944"/>
                <a:gd name="connsiteY7" fmla="*/ 709905 h 788783"/>
                <a:gd name="connsiteX8" fmla="*/ 0 w 8496944"/>
                <a:gd name="connsiteY8" fmla="*/ 78878 h 78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6944" h="788783">
                  <a:moveTo>
                    <a:pt x="0" y="78878"/>
                  </a:moveTo>
                  <a:cubicBezTo>
                    <a:pt x="0" y="35315"/>
                    <a:pt x="35315" y="0"/>
                    <a:pt x="78878" y="0"/>
                  </a:cubicBezTo>
                  <a:lnTo>
                    <a:pt x="8418066" y="0"/>
                  </a:lnTo>
                  <a:cubicBezTo>
                    <a:pt x="8461629" y="0"/>
                    <a:pt x="8496944" y="35315"/>
                    <a:pt x="8496944" y="78878"/>
                  </a:cubicBezTo>
                  <a:lnTo>
                    <a:pt x="8496944" y="709905"/>
                  </a:lnTo>
                  <a:cubicBezTo>
                    <a:pt x="8496944" y="753468"/>
                    <a:pt x="8461629" y="788783"/>
                    <a:pt x="8418066" y="788783"/>
                  </a:cubicBezTo>
                  <a:lnTo>
                    <a:pt x="78878" y="788783"/>
                  </a:lnTo>
                  <a:cubicBezTo>
                    <a:pt x="35315" y="788783"/>
                    <a:pt x="0" y="753468"/>
                    <a:pt x="0" y="709905"/>
                  </a:cubicBezTo>
                  <a:lnTo>
                    <a:pt x="0" y="7887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39227" tIns="60960" rIns="60961" bIns="60960" numCol="1" spcCol="1270" anchor="t" anchorCtr="0">
              <a:noAutofit/>
            </a:bodyPr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endParaRPr lang="ru-RU" sz="1600">
                <a:solidFill>
                  <a:prstClr val="white"/>
                </a:solidFill>
              </a:endParaRPr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Font typeface="Times New Roman" pitchFamily="16" charset="0"/>
                <a:buChar char="••"/>
              </a:pPr>
              <a:endParaRPr lang="ru-RU" sz="1200">
                <a:solidFill>
                  <a:prstClr val="white"/>
                </a:solidFill>
              </a:endParaRPr>
            </a:p>
            <a:p>
              <a:pPr marL="114300" lvl="1" indent="-114300" defTabSz="533400">
                <a:lnSpc>
                  <a:spcPct val="90000"/>
                </a:lnSpc>
                <a:spcAft>
                  <a:spcPct val="15000"/>
                </a:spcAft>
                <a:buFont typeface="Times New Roman" pitchFamily="16" charset="0"/>
                <a:buChar char="••"/>
              </a:pPr>
              <a:endParaRPr lang="ru-RU" sz="1200">
                <a:solidFill>
                  <a:prstClr val="white"/>
                </a:solidFill>
              </a:endParaRPr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354639" y="6325153"/>
              <a:ext cx="8496944" cy="788783"/>
            </a:xfrm>
            <a:custGeom>
              <a:avLst/>
              <a:gdLst>
                <a:gd name="connsiteX0" fmla="*/ 0 w 8496944"/>
                <a:gd name="connsiteY0" fmla="*/ 78878 h 788783"/>
                <a:gd name="connsiteX1" fmla="*/ 78878 w 8496944"/>
                <a:gd name="connsiteY1" fmla="*/ 0 h 788783"/>
                <a:gd name="connsiteX2" fmla="*/ 8418066 w 8496944"/>
                <a:gd name="connsiteY2" fmla="*/ 0 h 788783"/>
                <a:gd name="connsiteX3" fmla="*/ 8496944 w 8496944"/>
                <a:gd name="connsiteY3" fmla="*/ 78878 h 788783"/>
                <a:gd name="connsiteX4" fmla="*/ 8496944 w 8496944"/>
                <a:gd name="connsiteY4" fmla="*/ 709905 h 788783"/>
                <a:gd name="connsiteX5" fmla="*/ 8418066 w 8496944"/>
                <a:gd name="connsiteY5" fmla="*/ 788783 h 788783"/>
                <a:gd name="connsiteX6" fmla="*/ 78878 w 8496944"/>
                <a:gd name="connsiteY6" fmla="*/ 788783 h 788783"/>
                <a:gd name="connsiteX7" fmla="*/ 0 w 8496944"/>
                <a:gd name="connsiteY7" fmla="*/ 709905 h 788783"/>
                <a:gd name="connsiteX8" fmla="*/ 0 w 8496944"/>
                <a:gd name="connsiteY8" fmla="*/ 78878 h 78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96944" h="788783">
                  <a:moveTo>
                    <a:pt x="0" y="78878"/>
                  </a:moveTo>
                  <a:cubicBezTo>
                    <a:pt x="0" y="35315"/>
                    <a:pt x="35315" y="0"/>
                    <a:pt x="78878" y="0"/>
                  </a:cubicBezTo>
                  <a:lnTo>
                    <a:pt x="8418066" y="0"/>
                  </a:lnTo>
                  <a:cubicBezTo>
                    <a:pt x="8461629" y="0"/>
                    <a:pt x="8496944" y="35315"/>
                    <a:pt x="8496944" y="78878"/>
                  </a:cubicBezTo>
                  <a:lnTo>
                    <a:pt x="8496944" y="709905"/>
                  </a:lnTo>
                  <a:cubicBezTo>
                    <a:pt x="8496944" y="753468"/>
                    <a:pt x="8461629" y="788783"/>
                    <a:pt x="8418066" y="788783"/>
                  </a:cubicBezTo>
                  <a:lnTo>
                    <a:pt x="78878" y="788783"/>
                  </a:lnTo>
                  <a:cubicBezTo>
                    <a:pt x="35315" y="788783"/>
                    <a:pt x="0" y="753468"/>
                    <a:pt x="0" y="709905"/>
                  </a:cubicBezTo>
                  <a:lnTo>
                    <a:pt x="0" y="78878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39227" tIns="60960" rIns="60961" bIns="60960" numCol="1" spcCol="1270" anchor="ctr" anchorCtr="0">
              <a:noAutofit/>
            </a:bodyPr>
            <a:lstStyle/>
            <a:p>
              <a:pPr defTabSz="711200">
                <a:lnSpc>
                  <a:spcPct val="90000"/>
                </a:lnSpc>
                <a:spcAft>
                  <a:spcPct val="35000"/>
                </a:spcAft>
              </a:pPr>
              <a:endParaRPr lang="ru-RU" sz="1600">
                <a:solidFill>
                  <a:prstClr val="white"/>
                </a:solidFill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421105" y="2529735"/>
            <a:ext cx="8280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резидентам территории опережающего социально-экономического развития льготных ставок арендной платы за пользование объектами недвижимого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имущества,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расположенными на ТОР;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21105" y="1246920"/>
            <a:ext cx="82809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регулирования отдельных отношений,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связанных с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функционированием территории опережающего социально-экономического развития;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86314" y="4000245"/>
            <a:ext cx="82487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осуществления государственного контроля (надзора), муниципального контроля на территории опережающего социально-экономического развития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19352" y="5410639"/>
            <a:ext cx="821571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приоритетное подключение к объектам инфраструктуры территории опережающего социально-экономического развития;</a:t>
            </a:r>
          </a:p>
        </p:txBody>
      </p:sp>
    </p:spTree>
    <p:extLst>
      <p:ext uri="{BB962C8B-B14F-4D97-AF65-F5344CB8AC3E}">
        <p14:creationId xmlns:p14="http://schemas.microsoft.com/office/powerpoint/2010/main" val="18414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812360" y="6466143"/>
            <a:ext cx="1828800" cy="365125"/>
          </a:xfrm>
        </p:spPr>
        <p:txBody>
          <a:bodyPr/>
          <a:lstStyle/>
          <a:p>
            <a:pPr>
              <a:defRPr/>
            </a:pPr>
            <a:fld id="{4BDC43ED-289A-4FE9-A0E2-5BD71263FB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2009" y="44624"/>
            <a:ext cx="8280920" cy="1143000"/>
          </a:xfrm>
          <a:noFill/>
          <a:effectLst>
            <a:glow rad="127000">
              <a:schemeClr val="bg1"/>
            </a:glow>
            <a:outerShdw blurRad="50800" dist="50800" dir="5400000" algn="ctr" rotWithShape="0">
              <a:schemeClr val="bg1"/>
            </a:outerShdw>
          </a:effectLst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организации и проведения проверок </a:t>
            </a:r>
            <a:b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– резидентов ТОР и СПВ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728935" y="1052736"/>
            <a:ext cx="4094093" cy="711770"/>
          </a:xfrm>
          <a:custGeom>
            <a:avLst/>
            <a:gdLst>
              <a:gd name="connsiteX0" fmla="*/ 0 w 8496944"/>
              <a:gd name="connsiteY0" fmla="*/ 78878 h 788783"/>
              <a:gd name="connsiteX1" fmla="*/ 78878 w 8496944"/>
              <a:gd name="connsiteY1" fmla="*/ 0 h 788783"/>
              <a:gd name="connsiteX2" fmla="*/ 8418066 w 8496944"/>
              <a:gd name="connsiteY2" fmla="*/ 0 h 788783"/>
              <a:gd name="connsiteX3" fmla="*/ 8496944 w 8496944"/>
              <a:gd name="connsiteY3" fmla="*/ 78878 h 788783"/>
              <a:gd name="connsiteX4" fmla="*/ 8496944 w 8496944"/>
              <a:gd name="connsiteY4" fmla="*/ 709905 h 788783"/>
              <a:gd name="connsiteX5" fmla="*/ 8418066 w 8496944"/>
              <a:gd name="connsiteY5" fmla="*/ 788783 h 788783"/>
              <a:gd name="connsiteX6" fmla="*/ 78878 w 8496944"/>
              <a:gd name="connsiteY6" fmla="*/ 788783 h 788783"/>
              <a:gd name="connsiteX7" fmla="*/ 0 w 8496944"/>
              <a:gd name="connsiteY7" fmla="*/ 709905 h 788783"/>
              <a:gd name="connsiteX8" fmla="*/ 0 w 8496944"/>
              <a:gd name="connsiteY8" fmla="*/ 78878 h 788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96944" h="788783">
                <a:moveTo>
                  <a:pt x="0" y="78878"/>
                </a:moveTo>
                <a:cubicBezTo>
                  <a:pt x="0" y="35315"/>
                  <a:pt x="35315" y="0"/>
                  <a:pt x="78878" y="0"/>
                </a:cubicBezTo>
                <a:lnTo>
                  <a:pt x="8418066" y="0"/>
                </a:lnTo>
                <a:cubicBezTo>
                  <a:pt x="8461629" y="0"/>
                  <a:pt x="8496944" y="35315"/>
                  <a:pt x="8496944" y="78878"/>
                </a:cubicBezTo>
                <a:lnTo>
                  <a:pt x="8496944" y="709905"/>
                </a:lnTo>
                <a:cubicBezTo>
                  <a:pt x="8496944" y="753468"/>
                  <a:pt x="8461629" y="788783"/>
                  <a:pt x="8418066" y="788783"/>
                </a:cubicBezTo>
                <a:lnTo>
                  <a:pt x="78878" y="788783"/>
                </a:lnTo>
                <a:cubicBezTo>
                  <a:pt x="35315" y="788783"/>
                  <a:pt x="0" y="753468"/>
                  <a:pt x="0" y="709905"/>
                </a:cubicBezTo>
                <a:lnTo>
                  <a:pt x="0" y="78878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000" tIns="60960" rIns="108000" bIns="60960" numCol="1" spcCol="1270" anchor="ctr" anchorCtr="0">
            <a:noAutofit/>
          </a:bodyPr>
          <a:lstStyle/>
          <a:p>
            <a:pPr lvl="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по </a:t>
            </a:r>
            <a:r>
              <a:rPr lang="ru-RU" sz="1400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Федеральным </a:t>
            </a:r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законам (ТОР)</a:t>
            </a:r>
          </a:p>
          <a:p>
            <a:pPr lvl="0">
              <a:spcBef>
                <a:spcPts val="0"/>
              </a:spcBef>
              <a:spcAft>
                <a:spcPts val="0"/>
              </a:spcAft>
              <a:buClrTx/>
              <a:buSzTx/>
            </a:pPr>
            <a:r>
              <a:rPr lang="ru-RU" sz="1400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 от 13.06.2015 № 212-ФЗ и от 29.12.2014 № 473-ФЗ</a:t>
            </a:r>
            <a:endParaRPr lang="ru-RU" sz="1400" dirty="0"/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>
          <a:xfrm>
            <a:off x="523405" y="1052736"/>
            <a:ext cx="3960441" cy="720080"/>
          </a:xfrm>
          <a:custGeom>
            <a:avLst/>
            <a:gdLst>
              <a:gd name="connsiteX0" fmla="*/ 0 w 8496944"/>
              <a:gd name="connsiteY0" fmla="*/ 78878 h 788783"/>
              <a:gd name="connsiteX1" fmla="*/ 78878 w 8496944"/>
              <a:gd name="connsiteY1" fmla="*/ 0 h 788783"/>
              <a:gd name="connsiteX2" fmla="*/ 8418066 w 8496944"/>
              <a:gd name="connsiteY2" fmla="*/ 0 h 788783"/>
              <a:gd name="connsiteX3" fmla="*/ 8496944 w 8496944"/>
              <a:gd name="connsiteY3" fmla="*/ 78878 h 788783"/>
              <a:gd name="connsiteX4" fmla="*/ 8496944 w 8496944"/>
              <a:gd name="connsiteY4" fmla="*/ 709905 h 788783"/>
              <a:gd name="connsiteX5" fmla="*/ 8418066 w 8496944"/>
              <a:gd name="connsiteY5" fmla="*/ 788783 h 788783"/>
              <a:gd name="connsiteX6" fmla="*/ 78878 w 8496944"/>
              <a:gd name="connsiteY6" fmla="*/ 788783 h 788783"/>
              <a:gd name="connsiteX7" fmla="*/ 0 w 8496944"/>
              <a:gd name="connsiteY7" fmla="*/ 709905 h 788783"/>
              <a:gd name="connsiteX8" fmla="*/ 0 w 8496944"/>
              <a:gd name="connsiteY8" fmla="*/ 78878 h 788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96944" h="788783">
                <a:moveTo>
                  <a:pt x="0" y="78878"/>
                </a:moveTo>
                <a:cubicBezTo>
                  <a:pt x="0" y="35315"/>
                  <a:pt x="35315" y="0"/>
                  <a:pt x="78878" y="0"/>
                </a:cubicBezTo>
                <a:lnTo>
                  <a:pt x="8418066" y="0"/>
                </a:lnTo>
                <a:cubicBezTo>
                  <a:pt x="8461629" y="0"/>
                  <a:pt x="8496944" y="35315"/>
                  <a:pt x="8496944" y="78878"/>
                </a:cubicBezTo>
                <a:lnTo>
                  <a:pt x="8496944" y="709905"/>
                </a:lnTo>
                <a:cubicBezTo>
                  <a:pt x="8496944" y="753468"/>
                  <a:pt x="8461629" y="788783"/>
                  <a:pt x="8418066" y="788783"/>
                </a:cubicBezTo>
                <a:lnTo>
                  <a:pt x="78878" y="788783"/>
                </a:lnTo>
                <a:cubicBezTo>
                  <a:pt x="35315" y="788783"/>
                  <a:pt x="0" y="753468"/>
                  <a:pt x="0" y="709905"/>
                </a:cubicBezTo>
                <a:lnTo>
                  <a:pt x="0" y="7887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scene3d>
            <a:camera prst="orthographicFront"/>
            <a:lightRig rig="chilly" dir="t"/>
          </a:scene3d>
          <a:sp3d prstMaterial="translucentPowder">
            <a:bevelT w="127000" h="25400" prst="softRound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8000" tIns="60960" rIns="108000" bIns="60960" numCol="1" spcCol="1270" anchor="ctr" anchorCtr="0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Федеральному закону 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26.12.2008 № 294-ФЗ</a:t>
            </a: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56" y="3501009"/>
            <a:ext cx="4037155" cy="122242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194" y="4887743"/>
            <a:ext cx="419693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869160"/>
            <a:ext cx="4067175" cy="15324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7361"/>
            <a:ext cx="4067175" cy="144582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5488" y="1887361"/>
            <a:ext cx="4235552" cy="1445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827" y="3429000"/>
            <a:ext cx="4214213" cy="1294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948190"/>
            <a:ext cx="37444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прокуратуры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рассматривают проекты ежегодных планов проведения плановых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проверок и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вносят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руководителям органов государственного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контроля, о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проведении совместных плановых проверок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811772" y="1948190"/>
            <a:ext cx="41067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Плановые проверки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проводятся в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виде совместных плановых проверок.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Рекомендованное количество одновременно проводящих проверку органов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контроля в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отношении одного резидента ТОР -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5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5556" y="3933056"/>
            <a:ext cx="3672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проведения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каждой из проверок,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не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превышать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двадцать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рабочих дней</a:t>
            </a:r>
            <a:r>
              <a:rPr lang="ru-RU" sz="1400" dirty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45116" y="3599161"/>
            <a:ext cx="40400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проведения плановой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 составляет не более чем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пятнадцать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рабочих дней.</a:t>
            </a:r>
          </a:p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 проведения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внеплановой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проверки не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может превышать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рабочих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дней</a:t>
            </a:r>
            <a:r>
              <a:rPr lang="ru-RU" sz="1400" dirty="0">
                <a:solidFill>
                  <a:prstClr val="black"/>
                </a:solidFill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03548" y="4940140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одного субъекта малого предпринимательства общий срок проведения плановых выездных проверок не может превышать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пятьдесят часов для малого предприятия и пятнадцать часов для микропредприятия в год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45296" y="4942908"/>
            <a:ext cx="39959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одного резидента, являющегося субъектом малого предпринимательства, общий срок проведения плановых выездных проверок не может превышать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сорок часов для малого предприятия и десять часов для микропредприятия в год.</a:t>
            </a:r>
          </a:p>
        </p:txBody>
      </p:sp>
    </p:spTree>
    <p:extLst>
      <p:ext uri="{BB962C8B-B14F-4D97-AF65-F5344CB8AC3E}">
        <p14:creationId xmlns:p14="http://schemas.microsoft.com/office/powerpoint/2010/main" val="35211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2656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Примерный </a:t>
            </a:r>
            <a:r>
              <a:rPr lang="ru-RU" sz="2400" b="1" dirty="0">
                <a:solidFill>
                  <a:schemeClr val="tx1"/>
                </a:solidFill>
                <a:latin typeface="Times New Roman"/>
                <a:ea typeface="Times New Roman"/>
              </a:rPr>
              <a:t>перечень документов, </a:t>
            </a:r>
            <a:endParaRPr lang="ru-RU" sz="2400" b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которые </a:t>
            </a:r>
            <a:r>
              <a:rPr lang="ru-RU" sz="2400" b="1" dirty="0">
                <a:solidFill>
                  <a:schemeClr val="tx1"/>
                </a:solidFill>
                <a:latin typeface="Times New Roman"/>
                <a:ea typeface="Times New Roman"/>
              </a:rPr>
              <a:t>понадобятся при проверке Ростехнадзора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8254" y="1124744"/>
            <a:ext cx="8280920" cy="5047536"/>
          </a:xfrm>
          <a:prstGeom prst="rect">
            <a:avLst/>
          </a:prstGeom>
          <a:ln w="31750" cmpd="sng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indent="-3600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1. Учредительные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документы, свидетельство о государственной регистрации гражданина в качестве индивидуального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предпринимателя.</a:t>
            </a:r>
            <a:endParaRPr lang="ru-RU" sz="2000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lvl="0" indent="-3600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2. Свидетельство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о постановке на учет в налоговом органе.</a:t>
            </a:r>
          </a:p>
          <a:p>
            <a:pPr lvl="0" indent="-3600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3. Свидетельство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о регистрации ОПО в государственном реестре ОПО.</a:t>
            </a:r>
          </a:p>
          <a:p>
            <a:pPr lvl="0" indent="-3600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4. Разрешение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на ввод в эксплуатацию ОПО.</a:t>
            </a:r>
          </a:p>
          <a:p>
            <a:pPr lvl="0" indent="-3600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 err="1" smtClean="0">
                <a:solidFill>
                  <a:schemeClr val="tx1"/>
                </a:solidFill>
                <a:latin typeface="Times New Roman"/>
                <a:ea typeface="Times New Roman"/>
              </a:rPr>
              <a:t>5.Проектная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документация на строительство, расширение, реконструкцию, техническое перевооружение, консервацию и ликвидацию ОПО и изменения к ней.</a:t>
            </a:r>
          </a:p>
          <a:p>
            <a:pPr lvl="0" indent="-3600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6. Лицензия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на выполнение отдельных видов деятельности.</a:t>
            </a:r>
          </a:p>
          <a:p>
            <a:pPr lvl="0" indent="-3600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7. Заключения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экспертизы промышленной безопасности.</a:t>
            </a:r>
          </a:p>
          <a:p>
            <a:pPr lvl="0" indent="-3600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8. Договоры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страхования риска ответственности за причинение вреда при эксплуатации ОПО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.</a:t>
            </a:r>
          </a:p>
          <a:p>
            <a:pPr lvl="0" indent="-3600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9. Документы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, подтверждающие укомплектованность штата работников ОПО по установленным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требованиям и другие.</a:t>
            </a:r>
            <a:endParaRPr lang="ru-RU" sz="20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92720" y="6444172"/>
            <a:ext cx="205680" cy="28105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  <a:shade val="75000"/>
                <a:satMod val="125000"/>
                <a:lumMod val="75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96336" y="6468563"/>
            <a:ext cx="1828800" cy="365125"/>
          </a:xfrm>
        </p:spPr>
        <p:txBody>
          <a:bodyPr/>
          <a:lstStyle/>
          <a:p>
            <a:pPr>
              <a:defRPr/>
            </a:pPr>
            <a:fld id="{4BDC43ED-289A-4FE9-A0E2-5BD71263FB1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84" y="2780928"/>
            <a:ext cx="4037155" cy="144016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97" y="4365104"/>
            <a:ext cx="4196935" cy="186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45594"/>
            <a:ext cx="4067175" cy="151131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64" y="620688"/>
            <a:ext cx="4067175" cy="178742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190" y="332657"/>
            <a:ext cx="4235552" cy="230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529" y="2780928"/>
            <a:ext cx="4214213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98101" y="1023118"/>
            <a:ext cx="3744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Основанием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проведения внеплановой проверки является 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истечение срока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исполнения ранее выданного предписания</a:t>
            </a:r>
            <a:endParaRPr lang="ru-RU" sz="14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35597" y="469121"/>
            <a:ext cx="410673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государственного контроля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вправе проводить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внеплановую проверку резидента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истечении двух месяцев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даты выдачи предписания. В случае, если для устранения нарушений требуется более чем два месяца, внеплановая проверка проводится в сроки, определенные предписанием об устранении нарушений,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не позднее чем в течение шести месяцев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даты вынесения такого предписания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4148" y="2920809"/>
            <a:ext cx="36724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необходимостью принятия неотложных мер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органы государственного контроля вправе приступить к проведению внеплановой выездной проверки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незамедлительно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02286" y="2916232"/>
            <a:ext cx="404004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согласования внеплановых проверок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заявленных органами государственного контроля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оснований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их проведения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уполномоченным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федеральным органом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83362" y="4627064"/>
            <a:ext cx="381642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Юридические лица,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исполняющие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установленный срок предписаний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об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устранении выявленных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нарушений,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несут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в соответствии 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с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законодательством Российской Федерации</a:t>
            </a:r>
            <a:r>
              <a:rPr lang="ru-RU" sz="1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46399" y="4396232"/>
            <a:ext cx="3995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неисполнении резидентом ТОР предписания 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устранении нарушений до проведения внеплановой проверки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 об осуществлении деятельности может быть расторгнуто и статус резидента ТОР может быть прекращен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решению суда на основании заявления уполномоченного федерального органа.</a:t>
            </a:r>
          </a:p>
        </p:txBody>
      </p:sp>
    </p:spTree>
    <p:extLst>
      <p:ext uri="{BB962C8B-B14F-4D97-AF65-F5344CB8AC3E}">
        <p14:creationId xmlns:p14="http://schemas.microsoft.com/office/powerpoint/2010/main" val="220687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21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9798" y="188640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Основные требования </a:t>
            </a:r>
            <a:r>
              <a:rPr lang="ru-RU" sz="2400" b="1" dirty="0">
                <a:solidFill>
                  <a:schemeClr val="tx1"/>
                </a:solidFill>
                <a:latin typeface="Times New Roman"/>
                <a:ea typeface="Times New Roman"/>
              </a:rPr>
              <a:t>нормативных правовых актов </a:t>
            </a:r>
            <a:endParaRPr lang="ru-RU" sz="2400" b="1" dirty="0" smtClean="0">
              <a:solidFill>
                <a:schemeClr val="tx1"/>
              </a:solidFill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9778" y="1019637"/>
            <a:ext cx="8568952" cy="5401479"/>
          </a:xfrm>
          <a:prstGeom prst="rect">
            <a:avLst/>
          </a:prstGeom>
          <a:ln w="317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выполнять указания, распоряжения и предписания Управления. Одновременно разъясняем, что в случае невозможности устранения выявленных нарушений в установленные сроки, юридические лица, индивидуальные предприниматели могут заблаговременно, до истечения сроков обращаться в Управление с мотивированным ходатайством о продлении установленных сроков исполнения предписаний. При этом  должна быть предоставлена информация о том, какая работа проведена по исполнению предписания должностных лиц Управления, какие обстоятельства препятствуют его исполнению в полном объеме и т.д.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приостанавливать эксплуатацию ОПО самостоятельно или по решению суда  до устранения обстоятельств, создающих угрозу причинения вреда жизни и здоровью граждан;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осуществлять мероприятия по локализации и ликвидации последствий аварий на ОПО, оказывать содействие должностным лицам Управления в расследовании причин аварии;</a:t>
            </a:r>
            <a:endParaRPr lang="ru-RU" sz="20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2790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22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4733" y="476672"/>
            <a:ext cx="8496944" cy="5755422"/>
          </a:xfrm>
          <a:prstGeom prst="rect">
            <a:avLst/>
          </a:prstGeom>
          <a:ln w="317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своевременно направлять в Управление сведения об организации производственного контроля за соблюдением требований промышленной безопасности;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своевременно и в установленном порядке осуществлять мероприятия по переоформлению выданных лицензий;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обеспечивать безопасность опытного применения технических устройств на ОПО;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 создавать систему управления промышленной безопасностью и обеспечивать ее функционирование;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обеспечивать наличие и функционирование приборов и систем контроля за производственными процессами;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обеспечивать укомплектованность штата работников ОПО в соответствии с установленными требованиями;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иметь на ОПО нормативные правовые акты, устанавливающие требования промышленной безопасности, а также правила ведения работ на ОПО;</a:t>
            </a:r>
            <a:endParaRPr lang="ru-RU" sz="20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7001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23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04665"/>
            <a:ext cx="8496944" cy="6077113"/>
          </a:xfrm>
          <a:prstGeom prst="rect">
            <a:avLst/>
          </a:prstGeom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ct val="14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предотвращать проникновение на ОПО посторонних лиц;</a:t>
            </a:r>
          </a:p>
          <a:p>
            <a:pPr indent="450215" algn="just">
              <a:lnSpc>
                <a:spcPct val="14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принимать меры по защите жизни и здоровья работников в случае аварии на ОПО;</a:t>
            </a:r>
          </a:p>
          <a:p>
            <a:pPr indent="450215" algn="just">
              <a:lnSpc>
                <a:spcPct val="140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- своевременно устранять имеющиеся нарушения, принимать меры по их профилактике. С учетом изменений, внесенных в Федеральный закон </a:t>
            </a:r>
            <a:b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</a:b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№ 116-ФЗ, основанием для проведения внеплановой проверки является помимо истечения срока исполнения ранее выданного предписания об устранении выявленного нарушения также поступление в орган государственного контроля (надзора) уведомления об  исполнении такого предписания. Следовательно, впредь юридические лица в случае, в частности, досрочного исполнения предписаний направляют соответствующие уведомления в Управление, после чего инициируется проведение внеплановой проверки (выездной или документарной в зависимости от характера выявленных нарушений).</a:t>
            </a:r>
            <a:endParaRPr lang="ru-RU" sz="20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3620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24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02925" y="3244334"/>
            <a:ext cx="2138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Times New Roman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1539" y="374317"/>
            <a:ext cx="8280920" cy="6109365"/>
          </a:xfrm>
          <a:prstGeom prst="rect">
            <a:avLst/>
          </a:prstGeom>
          <a:ln w="317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С целью повышения промышленной, энергетической безопасности, безопасности ГТС и осуществления эффективного государственного надзора и контроля на поднадзорных предприятиях необходимо продолжать работу по: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повышению эффективности функционирования на предприятиях, эксплуатирующих опасные производственные объекты, систем управления промышленной безопасностью, производственного контроля в соответствии с требованиями Федерального закона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от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21.07.1997 № 116-ФЗ;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восстановлению до требуемого уровня состояния системы подготовки кадров для опасных производственных объектов, энергетических предприятий, организаций, эксплуатирующих ГТС, строительного комплекса; </a:t>
            </a:r>
            <a:endParaRPr lang="ru-RU" sz="2000" dirty="0" smtClean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/>
                <a:ea typeface="Times New Roman"/>
              </a:rPr>
              <a:t>предприятиям </a:t>
            </a: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необходимо разрабатывать программы технического перевооружения в целях повышения эффективности производства, улучшения состояния промышленной и энергетической безопасности, безопасности ГТС, 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6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1"/>
          <p:cNvSpPr txBox="1">
            <a:spLocks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72FFEBB0-3F2F-4749-A1F3-BE75BAE75356}" type="slidenum">
              <a:rPr lang="ru-RU" sz="14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25</a:t>
            </a:fld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56323" name="Text Box 2"/>
          <p:cNvSpPr txBox="1">
            <a:spLocks noChangeArrowheads="1"/>
          </p:cNvSpPr>
          <p:nvPr/>
        </p:nvSpPr>
        <p:spPr bwMode="auto">
          <a:xfrm>
            <a:off x="539552" y="2348880"/>
            <a:ext cx="8353425" cy="306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spcBef>
                <a:spcPts val="3000"/>
              </a:spcBef>
              <a:buClrTx/>
              <a:buFontTx/>
              <a:buNone/>
            </a:pPr>
            <a:r>
              <a:rPr lang="ru-RU" sz="4800" b="1" dirty="0">
                <a:solidFill>
                  <a:srgbClr val="000000"/>
                </a:solidFill>
                <a:latin typeface="Times New Roman" pitchFamily="16" charset="0"/>
              </a:rPr>
              <a:t>Спасибо за внимание!</a:t>
            </a:r>
            <a:br>
              <a:rPr lang="ru-RU" sz="4800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ru-RU" sz="4800" b="1" dirty="0">
                <a:solidFill>
                  <a:srgbClr val="000000"/>
                </a:solidFill>
                <a:latin typeface="Times New Roman" pitchFamily="16" charset="0"/>
              </a:rPr>
              <a:t>Доклад окончен.</a:t>
            </a:r>
          </a:p>
          <a:p>
            <a:pPr algn="ctr" eaLnBrk="1" hangingPunct="1">
              <a:spcBef>
                <a:spcPts val="2000"/>
              </a:spcBef>
              <a:buClrTx/>
              <a:buFontTx/>
              <a:buNone/>
            </a:pPr>
            <a:endParaRPr lang="ru-RU" sz="3200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spcBef>
                <a:spcPts val="2000"/>
              </a:spcBef>
              <a:buClrTx/>
              <a:buFontTx/>
              <a:buNone/>
            </a:pPr>
            <a:endParaRPr lang="ru-RU" sz="3200" b="1" dirty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56324" name="Text Box 3"/>
          <p:cNvSpPr txBox="1">
            <a:spLocks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15C308CA-7F0D-4105-8EDE-A6B150D08224}" type="slidenum">
              <a:rPr lang="ru-RU" sz="14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25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84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3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15895"/>
            <a:ext cx="7992888" cy="5189113"/>
          </a:xfrm>
          <a:prstGeom prst="rect">
            <a:avLst/>
          </a:prstGeom>
          <a:ln w="31750" cmpd="sng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</a:rPr>
              <a:t>Приказом Федеральной службы по экологическому, технологическому и атомному надзору от 17.10.2016 № 421 утвержден перечень правовых актов, содержащих обязательные требования, соблюдение которых оценивается при проведении мероприятий по контролю в рамках осуществления видов государственного контроля (надзора), отнесенных к компетенции Ростехнадзора.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</a:rPr>
              <a:t>Указанный перечень издан во исполнение </a:t>
            </a:r>
            <a:r>
              <a:rPr lang="ru-RU" sz="2400" dirty="0" smtClean="0">
                <a:solidFill>
                  <a:schemeClr val="tx1"/>
                </a:solidFill>
                <a:latin typeface="Times New Roman"/>
                <a:ea typeface="Times New Roman"/>
              </a:rPr>
              <a:t>Федерального </a:t>
            </a:r>
            <a:r>
              <a:rPr lang="ru-RU" sz="2400" dirty="0">
                <a:solidFill>
                  <a:schemeClr val="tx1"/>
                </a:solidFill>
                <a:latin typeface="Times New Roman"/>
                <a:ea typeface="Times New Roman"/>
              </a:rPr>
              <a:t>закона от 09.02.2009 № 8-ФЗ «Об обеспечении доступа к информации о деятельности государственных органов и органов местного самоуправления» размещен на официальном сайте Управления.</a:t>
            </a:r>
            <a:endParaRPr lang="ru-RU" sz="24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734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4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96752"/>
            <a:ext cx="8424936" cy="5632311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Вступило в силу с 06.11.2019</a:t>
            </a:r>
            <a:endParaRPr lang="en-US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Определены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категории работников, которые обязаны не реже 1 раза в 5 лет получать дополнительное профессиональное образование в области промышленной безопасности: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работники, ответственные за осуществление производственного контроля на ОПО;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члены аттестационных комиссий в организациях, осуществляющих деятельность в области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промбезопасности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(виды работ — п. 1 ст. 6 Федеральный закон «О промышленной безопасности опасных производственных объектов» от 21 июля 1997года № 116-ФЗ, далее — Закон № 116-ФЗ );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специалисты, которые осуществляют авторский надзор в процессе строительства, реконструкции, капитального ремонта, технического перевооружения, консервации и ликвидации ОПО;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работники, которые осуществляют строительный контроль при строительстве, реконструкции и капитальном ремонте ОПО.</a:t>
            </a:r>
          </a:p>
          <a:p>
            <a:pPr algn="just">
              <a:spcAft>
                <a:spcPts val="0"/>
              </a:spcAft>
            </a:pPr>
            <a:r>
              <a:rPr lang="en-US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Работники,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ответственных за осуществление производственного контроля на ОПО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обязаны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реже одного раза в 5 лет получать дополнительное профобразование в области промышленной безопасности (изменился п. 9 Правил организации и осуществления производственного контроля, утвержденных постановлением Правительства РФ от 10 марта 1999 года № 263).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60648"/>
            <a:ext cx="8424936" cy="936104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>
                <a:alpha val="0"/>
              </a:srgbClr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Постановление Правительства Российской Федерации «О подготовке и об аттестации в области промышленной безопасности, по вопросам безопасности ГТС, безопасности в сфере электроэнергетики»</a:t>
            </a:r>
          </a:p>
        </p:txBody>
      </p:sp>
    </p:spTree>
    <p:extLst>
      <p:ext uri="{BB962C8B-B14F-4D97-AF65-F5344CB8AC3E}">
        <p14:creationId xmlns:p14="http://schemas.microsoft.com/office/powerpoint/2010/main" val="164128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5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24744"/>
            <a:ext cx="8554396" cy="5078313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32000" algn="just"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Определены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категории работников, которые проходят первичную, периодическую и внеочередную аттестацию (см. п. 2 Положения об аттестации в области промышленной безопасности, по вопросам безопасности гидротехнических сооружений, безопасности в сфере электроэнергетики , утвержденного данным документом, далее — Положения об аттестации ).</a:t>
            </a:r>
          </a:p>
          <a:p>
            <a:pPr indent="432000" algn="just"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Определены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категории работников, которые проходят аттестацию в территориальных аттестационных комиссиях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Ростехнадзора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(п. 5 Положения об аттестации, утвержденного Постановлением № 1365).</a:t>
            </a:r>
          </a:p>
          <a:p>
            <a:pPr indent="432000" algn="just"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Определены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случаи для внеочередной аттестации (п. 7 Положения об аттестации).</a:t>
            </a:r>
          </a:p>
          <a:p>
            <a:pPr indent="432000" algn="just"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Установлено,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 для прохождения аттестации по промышленной безопасности нужно вместе с заявлением подать в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Ростехнадзор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(п. 13 Положения об аттестации): копии документов о квалификации по результатам дополнительного профобразования в области промышленной безопасности (для работников, которые обязаны обучаться 1 раз в 5 лет, п. 1 Постановления № 1365 и ст. 14.1 Закона № 116-ФЗ).</a:t>
            </a:r>
          </a:p>
          <a:p>
            <a:pPr indent="432000" algn="just">
              <a:spcAft>
                <a:spcPts val="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Установлено,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 аттестационные комиссии, эксплуатирующих организаций проводят аттестацию с помощью Единого портала тестирования </a:t>
            </a:r>
          </a:p>
        </p:txBody>
      </p:sp>
    </p:spTree>
    <p:extLst>
      <p:ext uri="{BB962C8B-B14F-4D97-AF65-F5344CB8AC3E}">
        <p14:creationId xmlns:p14="http://schemas.microsoft.com/office/powerpoint/2010/main" val="41489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6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26588" y="188640"/>
            <a:ext cx="8309908" cy="1200329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>
                <a:alpha val="0"/>
              </a:srgbClr>
            </a:solidFill>
          </a:ln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spcAft>
                <a:spcPts val="0"/>
              </a:spcAft>
              <a:defRPr b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defRPr>
            </a:lvl1pPr>
          </a:lstStyle>
          <a:p>
            <a:r>
              <a:rPr lang="ru-RU" altLang="ru-RU" b="1" dirty="0"/>
              <a:t>Постановление Правительства Российской Федерации «О порядке определения количественных значений показателей эффективности реализации государственной политики в области промышленной безопасности»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628800"/>
            <a:ext cx="8554396" cy="4247317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Вступило в силу с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0</a:t>
            </a: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9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.07.2019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Утверждены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показатели, от которых зависит эффективность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государственной политики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области промышленной безопасности (п. 2 данного постановления):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снижение количества аварий на ОПО;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снижение количества смертельных случаев в результате аварий на ОПО;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снижение количества лиц, травмированных в результате аварий на ОПО;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снижение административной нагрузки на организации, которые ведут деятельность в области промышленной безопасности.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Утверждены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формулы расчета показателей эффективности.</a:t>
            </a: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Определено,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 данные для расчета показателей собирают: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Ростехнадзор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— опираясь на материалы технического расследования причин аварий на ОПО и акты о несчастных случаях на производстве;</a:t>
            </a:r>
          </a:p>
          <a:p>
            <a:pPr algn="just"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АНО «Аналитический центр при Правительстве РФ» (для показателя «снижение административной нагрузки») через анкетирование организаций, которые ведут деятельность в сфере промышленной безопасности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9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79388" y="188640"/>
            <a:ext cx="8857108" cy="923330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>
                <a:alpha val="0"/>
              </a:srgbClr>
            </a:solidFill>
          </a:ln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spcAft>
                <a:spcPts val="0"/>
              </a:spcAft>
              <a:defRPr b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defRPr>
            </a:lvl1pPr>
          </a:lstStyle>
          <a:p>
            <a:r>
              <a:rPr lang="ru-RU" b="1" dirty="0"/>
              <a:t>Приказ </a:t>
            </a:r>
            <a:r>
              <a:rPr lang="ru-RU" b="1" dirty="0" err="1"/>
              <a:t>Ростехнадзора</a:t>
            </a:r>
            <a:r>
              <a:rPr lang="ru-RU" b="1" dirty="0"/>
              <a:t> «Об утверждении Федеральных норм и правил в области промышленной безопасности «Правила безопасности аммиачных холодильных установок и систем»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1124744"/>
            <a:ext cx="8554396" cy="5493812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Вступил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силу с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25.07.2019</a:t>
            </a:r>
          </a:p>
          <a:p>
            <a:pPr lvl="0" algn="just"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</a:t>
            </a:r>
            <a:r>
              <a:rPr lang="ru-RU" sz="175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Установлены </a:t>
            </a:r>
            <a:r>
              <a:rPr lang="ru-RU" sz="175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обязательные требования (п. 1 данного приказа), направленные на обеспечение промышленной безопасности, предупреждение аварий, инцидентов и их последствий на аммиачных холодильных установках и системах, на которых используются, хранятся, транспортируются опасные вещества, в том числе:</a:t>
            </a:r>
          </a:p>
          <a:p>
            <a:pPr lvl="0" algn="just">
              <a:spcAft>
                <a:spcPts val="0"/>
              </a:spcAft>
            </a:pPr>
            <a:r>
              <a:rPr lang="ru-RU" sz="175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токсичные, высокотоксичные и представляющие опасность для окружающей среды;</a:t>
            </a:r>
          </a:p>
          <a:p>
            <a:pPr lvl="0" algn="just">
              <a:spcAft>
                <a:spcPts val="0"/>
              </a:spcAft>
            </a:pPr>
            <a:r>
              <a:rPr lang="ru-RU" sz="175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способные образовывать паро-, газо- и пылевоздушные взрывопожароопасные смеси.</a:t>
            </a:r>
          </a:p>
          <a:p>
            <a:pPr lvl="0" algn="just">
              <a:spcAft>
                <a:spcPts val="0"/>
              </a:spcAft>
            </a:pPr>
            <a:r>
              <a:rPr lang="ru-RU" sz="175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Определено, </a:t>
            </a:r>
            <a:r>
              <a:rPr lang="ru-RU" sz="175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 данные правила (п. 3), должны применяться:</a:t>
            </a:r>
          </a:p>
          <a:p>
            <a:pPr lvl="0" algn="just">
              <a:spcAft>
                <a:spcPts val="0"/>
              </a:spcAft>
            </a:pPr>
            <a:r>
              <a:rPr lang="ru-RU" sz="175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при разработке технологических процессов, разработке документации, эксплуатации, реконструкции, техническом перевооружении, капитальном ремонте, консервации и ликвидации ОПО систем холодоснабжения;</a:t>
            </a:r>
          </a:p>
          <a:p>
            <a:pPr lvl="0" algn="just">
              <a:spcAft>
                <a:spcPts val="0"/>
              </a:spcAft>
            </a:pPr>
            <a:r>
              <a:rPr lang="ru-RU" sz="175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при монтаже, наладке, обслуживании, диагностировании, эксплуатации, ремонте и утилизации технических устройств, применяемых на ОПО систем холодоснабжения;</a:t>
            </a:r>
          </a:p>
          <a:p>
            <a:pPr lvl="0" algn="just">
              <a:spcAft>
                <a:spcPts val="0"/>
              </a:spcAft>
            </a:pPr>
            <a:r>
              <a:rPr lang="ru-RU" sz="175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•	при проведении экспертизы промышленной безопасности для ОПО систем холодоснабжения.</a:t>
            </a:r>
          </a:p>
          <a:p>
            <a:pPr lvl="0" algn="just">
              <a:spcAft>
                <a:spcPts val="0"/>
              </a:spcAft>
            </a:pPr>
            <a:r>
              <a:rPr lang="ru-RU" sz="175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	Утратило </a:t>
            </a:r>
            <a:r>
              <a:rPr lang="ru-RU" sz="175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силу постановление Федерального горного и промышленного надзора России «Об утверждении Правил безопасности аммиачных холодильных установок» от 9 июня 2003 года № 79</a:t>
            </a:r>
            <a:r>
              <a:rPr lang="ru-RU" sz="175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endParaRPr lang="ru-RU" sz="175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9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8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69044" y="188640"/>
            <a:ext cx="8857108" cy="1477328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>
                <a:alpha val="0"/>
              </a:srgbClr>
            </a:solidFill>
          </a:ln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spcAft>
                <a:spcPts val="0"/>
              </a:spcAft>
              <a:defRPr b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defRPr>
            </a:lvl1pPr>
          </a:lstStyle>
          <a:p>
            <a:r>
              <a:rPr lang="ru-RU" b="1" dirty="0"/>
              <a:t>Приказ </a:t>
            </a:r>
            <a:r>
              <a:rPr lang="ru-RU" b="1" dirty="0" err="1"/>
              <a:t>Ростехнадзора</a:t>
            </a:r>
            <a:r>
              <a:rPr lang="ru-RU" b="1" dirty="0"/>
              <a:t> «Об утверждении Административного регламента Федеральной службы по экологическому, технологическому и атомному надзору предоставления государственной услуги по регистрации опасных производственных объектов в государственном реестре опасных производственных объектов»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0400" y="1641187"/>
            <a:ext cx="8554396" cy="5216813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Вступил в силу 30.08.2019</a:t>
            </a:r>
          </a:p>
          <a:p>
            <a:pPr indent="457200" algn="just">
              <a:spcAft>
                <a:spcPts val="0"/>
              </a:spcAft>
            </a:pPr>
            <a:r>
              <a:rPr lang="ru-RU" sz="175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Изменена форма </a:t>
            </a:r>
            <a:r>
              <a:rPr lang="ru-RU" sz="17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заявления на регистрацию опасных производственных объектов (далее — ОПО), на внесение изменений в реестр ОПО, на исключение ОПО из реестра (приложение № 1 к приказу).</a:t>
            </a:r>
          </a:p>
          <a:p>
            <a:pPr indent="457200" algn="just">
              <a:spcAft>
                <a:spcPts val="0"/>
              </a:spcAft>
            </a:pPr>
            <a:r>
              <a:rPr lang="ru-RU" sz="175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Изменена форма </a:t>
            </a:r>
            <a:r>
              <a:rPr lang="ru-RU" sz="17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сведений, характеризующих ОПО (приложение № 2 к приказу).</a:t>
            </a:r>
          </a:p>
          <a:p>
            <a:pPr indent="457200" algn="just">
              <a:spcAft>
                <a:spcPts val="0"/>
              </a:spcAft>
            </a:pPr>
            <a:r>
              <a:rPr lang="ru-RU" sz="17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 регистрации ОПО, проектная документация которых разработана до вступления в силу постановления Правительства РФ «О составе разделов проектной документации и требованиях к их содержанию» от 16 февраля 2008 года № 87, не содержит подраздела «Технологические решения», </a:t>
            </a:r>
            <a:r>
              <a:rPr lang="ru-RU" sz="175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разрешено </a:t>
            </a:r>
            <a:r>
              <a:rPr lang="ru-RU" sz="17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подавать документы с аналогичным объемом информации, например пояснительную записку к проекту (п. 20 данного приказа</a:t>
            </a:r>
            <a:r>
              <a:rPr lang="ru-RU" sz="175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).</a:t>
            </a:r>
          </a:p>
          <a:p>
            <a:pPr indent="457200" algn="just">
              <a:spcAft>
                <a:spcPts val="0"/>
              </a:spcAft>
            </a:pPr>
            <a:r>
              <a:rPr lang="ru-RU" sz="175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Уточнен </a:t>
            </a:r>
            <a:r>
              <a:rPr lang="ru-RU" sz="17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пакет документов на внесение изменений в реестр ОПО (п. 23 данного приказа) и исключение ОПО из реестра (п. 24 данного приказа).</a:t>
            </a:r>
          </a:p>
          <a:p>
            <a:pPr indent="457200" algn="just">
              <a:spcAft>
                <a:spcPts val="0"/>
              </a:spcAft>
            </a:pPr>
            <a:r>
              <a:rPr lang="ru-RU" sz="17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Утратил силу приказ </a:t>
            </a:r>
            <a:r>
              <a:rPr lang="ru-RU" sz="175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Ростехнадзора</a:t>
            </a:r>
            <a:r>
              <a:rPr lang="ru-RU" sz="17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«Об утверждении Административного регламента по предоставлению Федеральной службой по экологическому, технологическому и атомному надзору государственной услуги по регистрации опасных производственных объектов в государственном реестре опасных производственных объектов» от 25 ноября 2016 г. № 494 (приказ </a:t>
            </a:r>
            <a:r>
              <a:rPr lang="ru-RU" sz="175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Ростехнадзора</a:t>
            </a:r>
            <a:r>
              <a:rPr lang="ru-RU" sz="17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от 8 апреля 2019 года № 139</a:t>
            </a:r>
            <a:r>
              <a:rPr lang="ru-RU" sz="175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).</a:t>
            </a:r>
            <a:endParaRPr lang="ru-RU" sz="1750" dirty="0">
              <a:solidFill>
                <a:prstClr val="black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9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32" y="1700808"/>
            <a:ext cx="8554396" cy="3693319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indent="457200" algn="just"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Вступил в силу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28.10.2019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457200" algn="just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Установлено,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государственную услугу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может оказывать любое территориальное управление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Ростехнадзора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независимо от места нахождения ОПО и места нахождения (юридического адреса) заявителя (п. 11 и п. 48 данного приказа).</a:t>
            </a:r>
          </a:p>
          <a:p>
            <a:pPr indent="457200" algn="just">
              <a:spcAft>
                <a:spcPts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Расширено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понятие «заявитель» — им может быть заказчик ЭПБ, осуществляющий деятельность в области промышленной безопасности. Ранее заявителями были заказчики экспертизы промышленной безопасности, осуществляющие эксплуатацию ОПО (п. 4 приказа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Ростехнадзора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«Об утверждении Административного регламента Федеральной службы по экологическому, технологическому и атомному надзору по предоставлению государственной услуги по ведению реестра заключений экспертизы промышленной безопасности» от 23 июня 2014 года № 260, который утратил силу, далее — Приказ № 260).</a:t>
            </a:r>
          </a:p>
          <a:p>
            <a:pPr indent="457200" algn="just">
              <a:spcAft>
                <a:spcPts val="0"/>
              </a:spcAft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79388" y="188640"/>
            <a:ext cx="8857108" cy="1200329"/>
          </a:xfrm>
          <a:prstGeom prst="rect">
            <a:avLst/>
          </a:prstGeom>
          <a:solidFill>
            <a:srgbClr val="D1FDF6">
              <a:alpha val="0"/>
            </a:srgbClr>
          </a:solidFill>
          <a:ln w="19050">
            <a:solidFill>
              <a:srgbClr val="0070C0">
                <a:alpha val="0"/>
              </a:srgbClr>
            </a:solidFill>
          </a:ln>
        </p:spPr>
        <p:txBody>
          <a:bodyPr wrap="square">
            <a:spAutoFit/>
          </a:bodyPr>
          <a:lstStyle>
            <a:defPPr>
              <a:defRPr lang="en-GB"/>
            </a:defPPr>
            <a:lvl1pPr algn="ctr">
              <a:spcAft>
                <a:spcPts val="0"/>
              </a:spcAft>
              <a:defRPr b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defRPr>
            </a:lvl1pPr>
          </a:lstStyle>
          <a:p>
            <a:r>
              <a:rPr lang="ru-RU" b="1" dirty="0"/>
              <a:t>Приказ </a:t>
            </a:r>
            <a:r>
              <a:rPr lang="ru-RU" b="1" dirty="0" err="1"/>
              <a:t>Ростехнадзора</a:t>
            </a:r>
            <a:r>
              <a:rPr lang="ru-RU" b="1" dirty="0"/>
              <a:t> «Об утверждении Административного регламента Федеральной службы по экологическому, технологическому и атомному надзору по предоставлению государственной услуги по ведению реестра заключений экспертизы промышленной безопасности»</a:t>
            </a:r>
          </a:p>
        </p:txBody>
      </p:sp>
    </p:spTree>
    <p:extLst>
      <p:ext uri="{BB962C8B-B14F-4D97-AF65-F5344CB8AC3E}">
        <p14:creationId xmlns:p14="http://schemas.microsoft.com/office/powerpoint/2010/main" val="414895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16951</TotalTime>
  <Words>2219</Words>
  <Application>Microsoft Office PowerPoint</Application>
  <PresentationFormat>Экран (4:3)</PresentationFormat>
  <Paragraphs>266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1_Воздушный поток</vt:lpstr>
      <vt:lpstr>3_Воздушный поток</vt:lpstr>
      <vt:lpstr>5_Воздушный поток</vt:lpstr>
      <vt:lpstr>6_Воздушный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Особый правовой режим осуществления деятельности резидентов ТОР и СПВ</vt:lpstr>
      <vt:lpstr>Особенности организации и проведения проверок  организаций – резидентов ТОР и СПВ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 Об итогах и показателях деятельности Дальневосточного управления Ростехнадзора за 6 месяцев 2011 года   Руководитель управления  Копарейкин А.Ф.</dc:title>
  <dc:creator>Admin</dc:creator>
  <cp:lastModifiedBy>Илья А. Цуран</cp:lastModifiedBy>
  <cp:revision>895</cp:revision>
  <cp:lastPrinted>2020-02-25T05:20:50Z</cp:lastPrinted>
  <dcterms:created xsi:type="dcterms:W3CDTF">2011-07-28T22:51:54Z</dcterms:created>
  <dcterms:modified xsi:type="dcterms:W3CDTF">2020-02-25T06:34:25Z</dcterms:modified>
</cp:coreProperties>
</file>